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3" r:id="rId1"/>
  </p:sldMasterIdLst>
  <p:notesMasterIdLst>
    <p:notesMasterId r:id="rId45"/>
  </p:notesMasterIdLst>
  <p:handoutMasterIdLst>
    <p:handoutMasterId r:id="rId46"/>
  </p:handoutMasterIdLst>
  <p:sldIdLst>
    <p:sldId id="258" r:id="rId2"/>
    <p:sldId id="259" r:id="rId3"/>
    <p:sldId id="260" r:id="rId4"/>
    <p:sldId id="261" r:id="rId5"/>
    <p:sldId id="262" r:id="rId6"/>
    <p:sldId id="263" r:id="rId7"/>
    <p:sldId id="264"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Lst>
  <p:sldSz cx="12192000" cy="6858000"/>
  <p:notesSz cx="9296400" cy="7010400"/>
  <p:embeddedFontLst>
    <p:embeddedFont>
      <p:font typeface="Candara" panose="020E0502030303020204" pitchFamily="34" charset="0"/>
      <p:regular r:id="rId47"/>
      <p:bold r:id="rId48"/>
      <p:italic r:id="rId49"/>
      <p:boldItalic r:id="rId50"/>
    </p:embeddedFont>
    <p:embeddedFont>
      <p:font typeface="Trebuchet MS" panose="020B0603020202020204" pitchFamily="34" charset="0"/>
      <p:regular r:id="rId51"/>
      <p:bold r:id="rId52"/>
      <p:italic r:id="rId53"/>
      <p:boldItalic r:id="rId54"/>
    </p:embeddedFont>
  </p:embeddedFontLst>
  <p:defaultTextStyle>
    <a:defPPr>
      <a:defRPr lang="en-US"/>
    </a:defPPr>
    <a:lvl1pPr algn="l" rtl="0" fontAlgn="base">
      <a:spcBef>
        <a:spcPct val="0"/>
      </a:spcBef>
      <a:spcAft>
        <a:spcPct val="0"/>
      </a:spcAft>
      <a:defRPr sz="4300" kern="1200">
        <a:solidFill>
          <a:schemeClr val="tx1"/>
        </a:solidFill>
        <a:latin typeface="Arial" pitchFamily="34" charset="0"/>
        <a:ea typeface="+mn-ea"/>
        <a:cs typeface="Arial" pitchFamily="34" charset="0"/>
      </a:defRPr>
    </a:lvl1pPr>
    <a:lvl2pPr marL="609371" algn="l" rtl="0" fontAlgn="base">
      <a:spcBef>
        <a:spcPct val="0"/>
      </a:spcBef>
      <a:spcAft>
        <a:spcPct val="0"/>
      </a:spcAft>
      <a:defRPr sz="4300" kern="1200">
        <a:solidFill>
          <a:schemeClr val="tx1"/>
        </a:solidFill>
        <a:latin typeface="Arial" pitchFamily="34" charset="0"/>
        <a:ea typeface="+mn-ea"/>
        <a:cs typeface="Arial" pitchFamily="34" charset="0"/>
      </a:defRPr>
    </a:lvl2pPr>
    <a:lvl3pPr marL="1218742" algn="l" rtl="0" fontAlgn="base">
      <a:spcBef>
        <a:spcPct val="0"/>
      </a:spcBef>
      <a:spcAft>
        <a:spcPct val="0"/>
      </a:spcAft>
      <a:defRPr sz="4300" kern="1200">
        <a:solidFill>
          <a:schemeClr val="tx1"/>
        </a:solidFill>
        <a:latin typeface="Arial" pitchFamily="34" charset="0"/>
        <a:ea typeface="+mn-ea"/>
        <a:cs typeface="Arial" pitchFamily="34" charset="0"/>
      </a:defRPr>
    </a:lvl3pPr>
    <a:lvl4pPr marL="1828114" algn="l" rtl="0" fontAlgn="base">
      <a:spcBef>
        <a:spcPct val="0"/>
      </a:spcBef>
      <a:spcAft>
        <a:spcPct val="0"/>
      </a:spcAft>
      <a:defRPr sz="4300" kern="1200">
        <a:solidFill>
          <a:schemeClr val="tx1"/>
        </a:solidFill>
        <a:latin typeface="Arial" pitchFamily="34" charset="0"/>
        <a:ea typeface="+mn-ea"/>
        <a:cs typeface="Arial" pitchFamily="34" charset="0"/>
      </a:defRPr>
    </a:lvl4pPr>
    <a:lvl5pPr marL="2437487" algn="l" rtl="0" fontAlgn="base">
      <a:spcBef>
        <a:spcPct val="0"/>
      </a:spcBef>
      <a:spcAft>
        <a:spcPct val="0"/>
      </a:spcAft>
      <a:defRPr sz="4300" kern="1200">
        <a:solidFill>
          <a:schemeClr val="tx1"/>
        </a:solidFill>
        <a:latin typeface="Arial" pitchFamily="34" charset="0"/>
        <a:ea typeface="+mn-ea"/>
        <a:cs typeface="Arial" pitchFamily="34" charset="0"/>
      </a:defRPr>
    </a:lvl5pPr>
    <a:lvl6pPr marL="3046856" algn="l" defTabSz="1218742" rtl="0" eaLnBrk="1" latinLnBrk="0" hangingPunct="1">
      <a:defRPr sz="4300" kern="1200">
        <a:solidFill>
          <a:schemeClr val="tx1"/>
        </a:solidFill>
        <a:latin typeface="Arial" pitchFamily="34" charset="0"/>
        <a:ea typeface="+mn-ea"/>
        <a:cs typeface="Arial" pitchFamily="34" charset="0"/>
      </a:defRPr>
    </a:lvl6pPr>
    <a:lvl7pPr marL="3656228" algn="l" defTabSz="1218742" rtl="0" eaLnBrk="1" latinLnBrk="0" hangingPunct="1">
      <a:defRPr sz="4300" kern="1200">
        <a:solidFill>
          <a:schemeClr val="tx1"/>
        </a:solidFill>
        <a:latin typeface="Arial" pitchFamily="34" charset="0"/>
        <a:ea typeface="+mn-ea"/>
        <a:cs typeface="Arial" pitchFamily="34" charset="0"/>
      </a:defRPr>
    </a:lvl7pPr>
    <a:lvl8pPr marL="4265599" algn="l" defTabSz="1218742" rtl="0" eaLnBrk="1" latinLnBrk="0" hangingPunct="1">
      <a:defRPr sz="4300" kern="1200">
        <a:solidFill>
          <a:schemeClr val="tx1"/>
        </a:solidFill>
        <a:latin typeface="Arial" pitchFamily="34" charset="0"/>
        <a:ea typeface="+mn-ea"/>
        <a:cs typeface="Arial" pitchFamily="34" charset="0"/>
      </a:defRPr>
    </a:lvl8pPr>
    <a:lvl9pPr marL="4874971" algn="l" defTabSz="1218742" rtl="0" eaLnBrk="1" latinLnBrk="0" hangingPunct="1">
      <a:defRPr sz="43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217D4B"/>
    <a:srgbClr val="285688"/>
    <a:srgbClr val="C0C0C0"/>
    <a:srgbClr val="B2B2B2"/>
    <a:srgbClr val="0099CC"/>
    <a:srgbClr val="33CCCC"/>
    <a:srgbClr val="FF6600"/>
    <a:srgbClr val="606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4" autoAdjust="0"/>
    <p:restoredTop sz="69628" autoAdjust="0"/>
  </p:normalViewPr>
  <p:slideViewPr>
    <p:cSldViewPr snapToGrid="0" snapToObjects="1">
      <p:cViewPr varScale="1">
        <p:scale>
          <a:sx n="77" d="100"/>
          <a:sy n="77" d="100"/>
        </p:scale>
        <p:origin x="1392" y="96"/>
      </p:cViewPr>
      <p:guideLst>
        <p:guide orient="horz" pos="2160"/>
        <p:guide pos="3840"/>
      </p:guideLst>
    </p:cSldViewPr>
  </p:slideViewPr>
  <p:outlineViewPr>
    <p:cViewPr>
      <p:scale>
        <a:sx n="33" d="100"/>
        <a:sy n="33" d="100"/>
      </p:scale>
      <p:origin x="0" y="2562"/>
    </p:cViewPr>
  </p:outlineViewPr>
  <p:notesTextViewPr>
    <p:cViewPr>
      <p:scale>
        <a:sx n="100" d="100"/>
        <a:sy n="100" d="100"/>
      </p:scale>
      <p:origin x="0" y="0"/>
    </p:cViewPr>
  </p:notesTextViewPr>
  <p:sorterViewPr>
    <p:cViewPr>
      <p:scale>
        <a:sx n="80" d="100"/>
        <a:sy n="80" d="100"/>
      </p:scale>
      <p:origin x="0" y="12738"/>
    </p:cViewPr>
  </p:sorterViewPr>
  <p:notesViewPr>
    <p:cSldViewPr snapToGrid="0" snapToObjects="1">
      <p:cViewPr varScale="1">
        <p:scale>
          <a:sx n="112" d="100"/>
          <a:sy n="112" d="100"/>
        </p:scale>
        <p:origin x="1782" y="108"/>
      </p:cViewPr>
      <p:guideLst>
        <p:guide orient="horz" pos="2208"/>
        <p:guide pos="2928"/>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127B135-4060-4BBA-A428-0A80E2F7BF1F}" type="datetimeFigureOut">
              <a:rPr lang="en-US" smtClean="0"/>
              <a:pPr/>
              <a:t>11/21/2015</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7E51267F-95D4-417D-9635-A0C10135559B}" type="slidenum">
              <a:rPr lang="en-US" smtClean="0"/>
              <a:pPr/>
              <a:t>‹#›</a:t>
            </a:fld>
            <a:endParaRPr lang="en-US"/>
          </a:p>
        </p:txBody>
      </p:sp>
    </p:spTree>
    <p:extLst>
      <p:ext uri="{BB962C8B-B14F-4D97-AF65-F5344CB8AC3E}">
        <p14:creationId xmlns:p14="http://schemas.microsoft.com/office/powerpoint/2010/main" val="241531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67" name="Rectangle 3"/>
          <p:cNvSpPr>
            <a:spLocks noGrp="1" noChangeArrowheads="1"/>
          </p:cNvSpPr>
          <p:nvPr>
            <p:ph type="dt" idx="1"/>
          </p:nvPr>
        </p:nvSpPr>
        <p:spPr bwMode="auto">
          <a:xfrm>
            <a:off x="526796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New Roman" pitchFamily="18" charset="0"/>
                <a:cs typeface="+mn-cs"/>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1239520" y="3329940"/>
            <a:ext cx="6817360" cy="31546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71" name="Rectangle 7"/>
          <p:cNvSpPr>
            <a:spLocks noGrp="1" noChangeArrowheads="1"/>
          </p:cNvSpPr>
          <p:nvPr>
            <p:ph type="sldNum" sz="quarter" idx="5"/>
          </p:nvPr>
        </p:nvSpPr>
        <p:spPr bwMode="auto">
          <a:xfrm>
            <a:off x="5267960" y="6659880"/>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New Roman" pitchFamily="18" charset="0"/>
                <a:cs typeface="+mn-cs"/>
              </a:defRPr>
            </a:lvl1pPr>
          </a:lstStyle>
          <a:p>
            <a:pPr>
              <a:defRPr/>
            </a:pPr>
            <a:fld id="{0AE47231-13CF-4769-AA48-3A0AAE099A16}" type="slidenum">
              <a:rPr lang="en-US"/>
              <a:pPr>
                <a:defRPr/>
              </a:pPr>
              <a:t>‹#›</a:t>
            </a:fld>
            <a:endParaRPr lang="en-US" dirty="0"/>
          </a:p>
        </p:txBody>
      </p:sp>
    </p:spTree>
    <p:extLst>
      <p:ext uri="{BB962C8B-B14F-4D97-AF65-F5344CB8AC3E}">
        <p14:creationId xmlns:p14="http://schemas.microsoft.com/office/powerpoint/2010/main" val="2739492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609371" algn="l" rtl="0" eaLnBrk="0" fontAlgn="base" hangingPunct="0">
      <a:spcBef>
        <a:spcPct val="30000"/>
      </a:spcBef>
      <a:spcAft>
        <a:spcPct val="0"/>
      </a:spcAft>
      <a:defRPr sz="1600" kern="1200">
        <a:solidFill>
          <a:schemeClr val="tx1"/>
        </a:solidFill>
        <a:latin typeface="Arial" charset="0"/>
        <a:ea typeface="+mn-ea"/>
        <a:cs typeface="+mn-cs"/>
      </a:defRPr>
    </a:lvl2pPr>
    <a:lvl3pPr marL="1218742" algn="l" rtl="0" eaLnBrk="0" fontAlgn="base" hangingPunct="0">
      <a:spcBef>
        <a:spcPct val="30000"/>
      </a:spcBef>
      <a:spcAft>
        <a:spcPct val="0"/>
      </a:spcAft>
      <a:defRPr sz="1600" kern="1200">
        <a:solidFill>
          <a:schemeClr val="tx1"/>
        </a:solidFill>
        <a:latin typeface="Arial" charset="0"/>
        <a:ea typeface="+mn-ea"/>
        <a:cs typeface="+mn-cs"/>
      </a:defRPr>
    </a:lvl3pPr>
    <a:lvl4pPr marL="1828114" algn="l" rtl="0" eaLnBrk="0" fontAlgn="base" hangingPunct="0">
      <a:spcBef>
        <a:spcPct val="30000"/>
      </a:spcBef>
      <a:spcAft>
        <a:spcPct val="0"/>
      </a:spcAft>
      <a:defRPr sz="1600" kern="1200">
        <a:solidFill>
          <a:schemeClr val="tx1"/>
        </a:solidFill>
        <a:latin typeface="Arial" charset="0"/>
        <a:ea typeface="+mn-ea"/>
        <a:cs typeface="+mn-cs"/>
      </a:defRPr>
    </a:lvl4pPr>
    <a:lvl5pPr marL="2437487" algn="l" rtl="0" eaLnBrk="0" fontAlgn="base" hangingPunct="0">
      <a:spcBef>
        <a:spcPct val="30000"/>
      </a:spcBef>
      <a:spcAft>
        <a:spcPct val="0"/>
      </a:spcAft>
      <a:defRPr sz="1600" kern="1200">
        <a:solidFill>
          <a:schemeClr val="tx1"/>
        </a:solidFill>
        <a:latin typeface="Arial" charset="0"/>
        <a:ea typeface="+mn-ea"/>
        <a:cs typeface="+mn-cs"/>
      </a:defRPr>
    </a:lvl5pPr>
    <a:lvl6pPr marL="3046856" algn="l" defTabSz="1218742" rtl="0" eaLnBrk="1" latinLnBrk="0" hangingPunct="1">
      <a:defRPr sz="1600" kern="1200">
        <a:solidFill>
          <a:schemeClr val="tx1"/>
        </a:solidFill>
        <a:latin typeface="+mn-lt"/>
        <a:ea typeface="+mn-ea"/>
        <a:cs typeface="+mn-cs"/>
      </a:defRPr>
    </a:lvl6pPr>
    <a:lvl7pPr marL="3656228" algn="l" defTabSz="1218742" rtl="0" eaLnBrk="1" latinLnBrk="0" hangingPunct="1">
      <a:defRPr sz="1600" kern="1200">
        <a:solidFill>
          <a:schemeClr val="tx1"/>
        </a:solidFill>
        <a:latin typeface="+mn-lt"/>
        <a:ea typeface="+mn-ea"/>
        <a:cs typeface="+mn-cs"/>
      </a:defRPr>
    </a:lvl7pPr>
    <a:lvl8pPr marL="4265599" algn="l" defTabSz="1218742" rtl="0" eaLnBrk="1" latinLnBrk="0" hangingPunct="1">
      <a:defRPr sz="1600" kern="1200">
        <a:solidFill>
          <a:schemeClr val="tx1"/>
        </a:solidFill>
        <a:latin typeface="+mn-lt"/>
        <a:ea typeface="+mn-ea"/>
        <a:cs typeface="+mn-cs"/>
      </a:defRPr>
    </a:lvl8pPr>
    <a:lvl9pPr marL="4874971" algn="l" defTabSz="12187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a:t>
            </a:fld>
            <a:endParaRPr lang="en-US" dirty="0" smtClean="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endParaRPr lang="en-US" sz="1200" kern="1200" baseline="0" dirty="0" smtClean="0">
              <a:solidFill>
                <a:schemeClr val="tx1"/>
              </a:solidFill>
              <a:latin typeface="Arial" charset="0"/>
              <a:ea typeface="+mn-ea"/>
              <a:cs typeface="+mn-cs"/>
            </a:endParaRPr>
          </a:p>
          <a:p>
            <a:pPr eaLnBrk="1" hangingPunct="1"/>
            <a:endParaRPr lang="en-US" sz="1200" kern="1200" baseline="0" dirty="0" smtClean="0">
              <a:solidFill>
                <a:schemeClr val="tx1"/>
              </a:solidFill>
              <a:latin typeface="Arial" charset="0"/>
              <a:ea typeface="+mn-ea"/>
              <a:cs typeface="+mn-cs"/>
            </a:endParaRPr>
          </a:p>
          <a:p>
            <a:pPr eaLnBrk="1" hangingPunct="1"/>
            <a:endParaRPr lang="en-US" sz="1200" kern="1200" baseline="0" dirty="0" smtClean="0">
              <a:solidFill>
                <a:schemeClr val="tx1"/>
              </a:solidFill>
              <a:latin typeface="Arial" charset="0"/>
              <a:ea typeface="+mn-ea"/>
              <a:cs typeface="+mn-cs"/>
            </a:endParaRPr>
          </a:p>
          <a:p>
            <a:endParaRPr lang="en-US" sz="1400" b="0" kern="1200" dirty="0" smtClean="0">
              <a:solidFill>
                <a:schemeClr val="tx1"/>
              </a:solidFill>
              <a:latin typeface="Arial" charset="0"/>
              <a:ea typeface="+mn-ea"/>
              <a:cs typeface="+mn-cs"/>
            </a:endParaRPr>
          </a:p>
          <a:p>
            <a:endParaRPr lang="en-US" sz="1200" b="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65961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02EB2BF-4C31-4043-B725-199453C94925}" type="slidenum">
              <a:rPr lang="en-US"/>
              <a:pPr/>
              <a:t>10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dirty="0" smtClean="0">
                <a:latin typeface="Arial" pitchFamily="34" charset="0"/>
              </a:rPr>
              <a:t>…so I made board games about them.</a:t>
            </a:r>
          </a:p>
          <a:p>
            <a:pPr eaLnBrk="1" hangingPunct="1"/>
            <a:endParaRPr lang="en-US" dirty="0" smtClean="0">
              <a:latin typeface="Arial" pitchFamily="34" charset="0"/>
            </a:endParaRPr>
          </a:p>
        </p:txBody>
      </p:sp>
    </p:spTree>
    <p:extLst>
      <p:ext uri="{BB962C8B-B14F-4D97-AF65-F5344CB8AC3E}">
        <p14:creationId xmlns:p14="http://schemas.microsoft.com/office/powerpoint/2010/main" val="415014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E0253D1-7075-49C7-AF78-EE414F47C44E}" type="slidenum">
              <a:rPr lang="en-US"/>
              <a:pPr/>
              <a:t>11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146572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FB17C60-6986-47FA-A448-DB63A687EAE7}" type="slidenum">
              <a:rPr lang="en-US"/>
              <a:pPr/>
              <a:t>12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latin typeface="Arial" pitchFamily="34" charset="0"/>
              </a:rPr>
              <a:t>And I was</a:t>
            </a:r>
            <a:r>
              <a:rPr lang="en-US" baseline="0" dirty="0" smtClean="0">
                <a:latin typeface="Arial" pitchFamily="34" charset="0"/>
              </a:rPr>
              <a:t> too young to play pinball, so I would make up my own tables on paper.</a:t>
            </a:r>
          </a:p>
          <a:p>
            <a:pPr eaLnBrk="1" hangingPunct="1"/>
            <a:endParaRPr lang="en-US" dirty="0" smtClean="0">
              <a:latin typeface="Arial" pitchFamily="34" charset="0"/>
            </a:endParaRPr>
          </a:p>
        </p:txBody>
      </p:sp>
    </p:spTree>
    <p:extLst>
      <p:ext uri="{BB962C8B-B14F-4D97-AF65-F5344CB8AC3E}">
        <p14:creationId xmlns:p14="http://schemas.microsoft.com/office/powerpoint/2010/main" val="417502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3BED6A9-D57F-4D9E-9B9C-94EEB97EC288}" type="slidenum">
              <a:rPr lang="en-US"/>
              <a:pPr/>
              <a:t>13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smtClean="0">
                <a:latin typeface="Arial" pitchFamily="34" charset="0"/>
              </a:rPr>
              <a:t>Making games</a:t>
            </a:r>
            <a:r>
              <a:rPr lang="en-US" baseline="0" dirty="0" smtClean="0">
                <a:latin typeface="Arial" pitchFamily="34" charset="0"/>
              </a:rPr>
              <a:t> instead of writing essay for English Lit class.</a:t>
            </a:r>
          </a:p>
          <a:p>
            <a:pPr eaLnBrk="1" hangingPunct="1"/>
            <a:endParaRPr lang="en-US" dirty="0" smtClean="0">
              <a:latin typeface="Arial" pitchFamily="34" charset="0"/>
            </a:endParaRPr>
          </a:p>
        </p:txBody>
      </p:sp>
    </p:spTree>
    <p:extLst>
      <p:ext uri="{BB962C8B-B14F-4D97-AF65-F5344CB8AC3E}">
        <p14:creationId xmlns:p14="http://schemas.microsoft.com/office/powerpoint/2010/main" val="2526462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A29833CF-DFCF-4C6F-BBB0-72FA8B3EF343}" type="slidenum">
              <a:rPr lang="en-US" smtClean="0"/>
              <a:pPr>
                <a:defRPr/>
              </a:pPr>
              <a:t>14</a:t>
            </a:fld>
            <a:endParaRPr lang="en-US" dirty="0" smtClean="0"/>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Maze</a:t>
            </a:r>
            <a:endParaRPr lang="en-US" b="1" i="1" dirty="0" smtClean="0">
              <a:latin typeface="Arial" pitchFamily="34" charset="0"/>
            </a:endParaRPr>
          </a:p>
          <a:p>
            <a:pPr eaLnBrk="1" hangingPunct="1"/>
            <a:r>
              <a:rPr lang="en-US" dirty="0" smtClean="0">
                <a:latin typeface="Arial" pitchFamily="34" charset="0"/>
              </a:rPr>
              <a:t>Early cardboard prototype</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This is the first version that made out of an old cardboard box and some magic markers. The tiles didn’t slide well and the game was basically unplayable.</a:t>
            </a:r>
          </a:p>
        </p:txBody>
      </p:sp>
    </p:spTree>
    <p:extLst>
      <p:ext uri="{BB962C8B-B14F-4D97-AF65-F5344CB8AC3E}">
        <p14:creationId xmlns:p14="http://schemas.microsoft.com/office/powerpoint/2010/main" val="342844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059C41C-5059-4AF5-AD9D-7DCE57203286}" type="slidenum">
              <a:rPr lang="en-US" smtClean="0"/>
              <a:pPr>
                <a:defRPr/>
              </a:pPr>
              <a:t>15</a:t>
            </a:fld>
            <a:endParaRPr lang="en-US" dirty="0" smtClean="0"/>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Maze</a:t>
            </a:r>
            <a:endParaRPr lang="en-US" b="1" i="1" dirty="0" smtClean="0">
              <a:latin typeface="Arial" pitchFamily="34" charset="0"/>
            </a:endParaRPr>
          </a:p>
          <a:p>
            <a:pPr eaLnBrk="1" hangingPunct="1"/>
            <a:r>
              <a:rPr lang="en-US" dirty="0" smtClean="0">
                <a:latin typeface="Arial" pitchFamily="34" charset="0"/>
              </a:rPr>
              <a:t>Wood version</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I borrowed my parents’ workshop when I was visiting for Christmas and cranked out a wooden version working late at night, right up until Christmas morning. There were no rules at this point; only a bunch of pieces. But after Christmas we played around with it and eventually came up with a solid game.</a:t>
            </a:r>
          </a:p>
        </p:txBody>
      </p:sp>
    </p:spTree>
    <p:extLst>
      <p:ext uri="{BB962C8B-B14F-4D97-AF65-F5344CB8AC3E}">
        <p14:creationId xmlns:p14="http://schemas.microsoft.com/office/powerpoint/2010/main" val="412588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19A2EBCA-E129-4D3E-9170-E3C930A8629C}" type="slidenum">
              <a:rPr lang="en-US" smtClean="0"/>
              <a:pPr>
                <a:defRPr/>
              </a:pPr>
              <a:t>16</a:t>
            </a:fld>
            <a:endParaRPr lang="en-US" dirty="0" smtClean="0"/>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Maze</a:t>
            </a:r>
            <a:endParaRPr lang="en-US" b="1" i="1" dirty="0" smtClean="0">
              <a:latin typeface="Arial" pitchFamily="34" charset="0"/>
            </a:endParaRPr>
          </a:p>
          <a:p>
            <a:pPr eaLnBrk="1" hangingPunct="1"/>
            <a:r>
              <a:rPr lang="en-US" dirty="0" smtClean="0">
                <a:latin typeface="Arial" pitchFamily="34" charset="0"/>
              </a:rPr>
              <a:t>Final version</a:t>
            </a:r>
            <a:br>
              <a:rPr lang="en-US" dirty="0" smtClean="0">
                <a:latin typeface="Arial" pitchFamily="34" charset="0"/>
              </a:rPr>
            </a:br>
            <a:endParaRPr lang="en-US" dirty="0" smtClean="0">
              <a:latin typeface="Arial" pitchFamily="34" charset="0"/>
            </a:endParaRPr>
          </a:p>
          <a:p>
            <a:pPr eaLnBrk="1" hangingPunct="1"/>
            <a:r>
              <a:rPr lang="en-US" dirty="0" smtClean="0">
                <a:latin typeface="Arial" pitchFamily="34" charset="0"/>
              </a:rPr>
              <a:t>Here are the current board and pieces. It is made out of wood and tile and hand-painted miniatures. This is about 5 years worth of work and iteration. I still have some ideas about how to make it better so who knows what it will look like 5 years from now.</a:t>
            </a:r>
          </a:p>
        </p:txBody>
      </p:sp>
    </p:spTree>
    <p:extLst>
      <p:ext uri="{BB962C8B-B14F-4D97-AF65-F5344CB8AC3E}">
        <p14:creationId xmlns:p14="http://schemas.microsoft.com/office/powerpoint/2010/main" val="149642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C3F3F8C2-E341-48DE-BB2F-A255DF754C61}" type="slidenum">
              <a:rPr lang="en-US" smtClean="0"/>
              <a:pPr>
                <a:defRPr/>
              </a:pPr>
              <a:t>17</a:t>
            </a:fld>
            <a:endParaRPr lang="en-US" dirty="0" smtClean="0"/>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Monster Hunter</a:t>
            </a:r>
            <a:endParaRPr lang="en-US" b="1" i="1" dirty="0" smtClean="0">
              <a:latin typeface="Arial" pitchFamily="34" charset="0"/>
            </a:endParaRP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A card game based on </a:t>
            </a:r>
            <a:r>
              <a:rPr lang="en-US" i="0" dirty="0" smtClean="0">
                <a:latin typeface="Arial" pitchFamily="34" charset="0"/>
              </a:rPr>
              <a:t>Diablo. The</a:t>
            </a:r>
            <a:r>
              <a:rPr lang="en-US" dirty="0" smtClean="0">
                <a:latin typeface="Arial" pitchFamily="34" charset="0"/>
              </a:rPr>
              <a:t> </a:t>
            </a:r>
            <a:r>
              <a:rPr lang="en-US" dirty="0" smtClean="0">
                <a:latin typeface="Arial" pitchFamily="34" charset="0"/>
              </a:rPr>
              <a:t>final game feels a lot like </a:t>
            </a:r>
            <a:r>
              <a:rPr lang="en-US" i="1" dirty="0" smtClean="0">
                <a:latin typeface="Arial" pitchFamily="34" charset="0"/>
              </a:rPr>
              <a:t>Diablo</a:t>
            </a:r>
            <a:r>
              <a:rPr lang="en-US" dirty="0" smtClean="0">
                <a:latin typeface="Arial" pitchFamily="34" charset="0"/>
              </a:rPr>
              <a:t> (or any other fantasy RPG) but plays out in 3 hours instead of several weeks. Players start out by fighting rats and the winner is the first to kill the dragon. Like </a:t>
            </a:r>
            <a:r>
              <a:rPr lang="en-US" i="1" dirty="0" smtClean="0">
                <a:latin typeface="Arial" pitchFamily="34" charset="0"/>
              </a:rPr>
              <a:t>Maze</a:t>
            </a:r>
            <a:r>
              <a:rPr lang="en-US" dirty="0" smtClean="0">
                <a:latin typeface="Arial" pitchFamily="34" charset="0"/>
              </a:rPr>
              <a:t>, there is no player vs. player combat. Players are free to cooperate or go solo, depending on their personality.</a:t>
            </a:r>
          </a:p>
        </p:txBody>
      </p:sp>
    </p:spTree>
    <p:extLst>
      <p:ext uri="{BB962C8B-B14F-4D97-AF65-F5344CB8AC3E}">
        <p14:creationId xmlns:p14="http://schemas.microsoft.com/office/powerpoint/2010/main" val="389655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969F7586-B57A-43C9-9E98-456D914F4EF7}" type="slidenum">
              <a:rPr lang="en-US" smtClean="0"/>
              <a:pPr>
                <a:defRPr/>
              </a:pPr>
              <a:t>18</a:t>
            </a:fld>
            <a:endParaRPr lang="en-US" dirty="0" smtClean="0"/>
          </a:p>
        </p:txBody>
      </p:sp>
      <p:sp>
        <p:nvSpPr>
          <p:cNvPr id="109571" name="Rectangle 2"/>
          <p:cNvSpPr>
            <a:spLocks noGrp="1" noRot="1" noChangeAspect="1" noChangeArrowheads="1" noTextEdit="1"/>
          </p:cNvSpPr>
          <p:nvPr>
            <p:ph type="sldImg"/>
          </p:nvPr>
        </p:nvSpPr>
        <p:spPr>
          <a:xfrm>
            <a:off x="381000" y="685800"/>
            <a:ext cx="6096000" cy="3429000"/>
          </a:xfrm>
          <a:ln/>
        </p:spPr>
      </p:sp>
      <p:sp>
        <p:nvSpPr>
          <p:cNvPr id="109572" name="Rectangle 3"/>
          <p:cNvSpPr>
            <a:spLocks noGrp="1" noChangeArrowheads="1"/>
          </p:cNvSpPr>
          <p:nvPr>
            <p:ph type="body" idx="1"/>
          </p:nvPr>
        </p:nvSpPr>
        <p:spPr>
          <a:noFill/>
          <a:ln/>
        </p:spPr>
        <p:txBody>
          <a:bodyPr/>
          <a:lstStyle/>
          <a:p>
            <a:pPr eaLnBrk="1" hangingPunct="1"/>
            <a:r>
              <a:rPr lang="en-US" b="1" i="1" dirty="0" err="1" smtClean="0">
                <a:latin typeface="Arial" pitchFamily="34" charset="0"/>
              </a:rPr>
              <a:t>Hyperline</a:t>
            </a:r>
            <a:endParaRPr lang="en-US" b="1" i="1" dirty="0" smtClean="0">
              <a:latin typeface="Arial" pitchFamily="34" charset="0"/>
            </a:endParaRPr>
          </a:p>
          <a:p>
            <a:pPr eaLnBrk="1" hangingPunct="1"/>
            <a:r>
              <a:rPr lang="en-US" dirty="0" smtClean="0">
                <a:latin typeface="Arial" pitchFamily="34" charset="0"/>
              </a:rPr>
              <a:t/>
            </a:r>
            <a:br>
              <a:rPr lang="en-US" dirty="0" smtClean="0">
                <a:latin typeface="Arial" pitchFamily="34" charset="0"/>
              </a:rPr>
            </a:br>
            <a:r>
              <a:rPr lang="en-US" dirty="0" smtClean="0">
                <a:latin typeface="Arial" pitchFamily="34" charset="0"/>
              </a:rPr>
              <a:t>A board game based on Masters of Orion. Players </a:t>
            </a:r>
            <a:r>
              <a:rPr lang="en-US" dirty="0" smtClean="0">
                <a:latin typeface="Arial" pitchFamily="34" charset="0"/>
              </a:rPr>
              <a:t>start out in the corners and attempt to reach the center to research Nexxus. Like a lot of my games for the family it is possible to achieve this goal without fighting. Each turn you explore the galaxy looking for technology on planets. As you gather technology your ship grows. The game plays out differently depending on your ship configuration. You can choose to focus on weapons, shields, engines or scanners. </a:t>
            </a:r>
          </a:p>
        </p:txBody>
      </p:sp>
    </p:spTree>
    <p:extLst>
      <p:ext uri="{BB962C8B-B14F-4D97-AF65-F5344CB8AC3E}">
        <p14:creationId xmlns:p14="http://schemas.microsoft.com/office/powerpoint/2010/main" val="1241170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Spore – GDC Talk</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19</a:t>
            </a:fld>
            <a:endParaRPr lang="en-US" dirty="0"/>
          </a:p>
        </p:txBody>
      </p:sp>
    </p:spTree>
    <p:extLst>
      <p:ext uri="{BB962C8B-B14F-4D97-AF65-F5344CB8AC3E}">
        <p14:creationId xmlns:p14="http://schemas.microsoft.com/office/powerpoint/2010/main" val="426276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Overview</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a:t>
            </a:fld>
            <a:endParaRPr lang="en-US" dirty="0"/>
          </a:p>
        </p:txBody>
      </p:sp>
    </p:spTree>
    <p:extLst>
      <p:ext uri="{BB962C8B-B14F-4D97-AF65-F5344CB8AC3E}">
        <p14:creationId xmlns:p14="http://schemas.microsoft.com/office/powerpoint/2010/main" val="43106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Spore – GDC Talk</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20</a:t>
            </a:fld>
            <a:endParaRPr lang="en-US" dirty="0"/>
          </a:p>
        </p:txBody>
      </p:sp>
    </p:spTree>
    <p:extLst>
      <p:ext uri="{BB962C8B-B14F-4D97-AF65-F5344CB8AC3E}">
        <p14:creationId xmlns:p14="http://schemas.microsoft.com/office/powerpoint/2010/main" val="702386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knowing much about Spore, I decided to make my own Cell Game.</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21</a:t>
            </a:fld>
            <a:endParaRPr lang="en-US" dirty="0"/>
          </a:p>
        </p:txBody>
      </p:sp>
    </p:spTree>
    <p:extLst>
      <p:ext uri="{BB962C8B-B14F-4D97-AF65-F5344CB8AC3E}">
        <p14:creationId xmlns:p14="http://schemas.microsoft.com/office/powerpoint/2010/main" val="104950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A7C458C-C0D3-49F5-858F-AB6DD477D0B7}" type="slidenum">
              <a:rPr lang="en-US"/>
              <a:pPr/>
              <a:t>23</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dirty="0" smtClean="0">
                <a:latin typeface="Arial" pitchFamily="34" charset="0"/>
              </a:rPr>
              <a:t>But when I started working at Maxis</a:t>
            </a:r>
            <a:r>
              <a:rPr lang="en-US" baseline="0" dirty="0" smtClean="0">
                <a:latin typeface="Arial" pitchFamily="34" charset="0"/>
              </a:rPr>
              <a:t> I realized </a:t>
            </a:r>
            <a:r>
              <a:rPr lang="en-US" dirty="0" smtClean="0">
                <a:latin typeface="Arial" pitchFamily="34" charset="0"/>
              </a:rPr>
              <a:t>my game wasn’t much like the actual</a:t>
            </a:r>
            <a:r>
              <a:rPr lang="en-US" baseline="0" dirty="0" smtClean="0">
                <a:latin typeface="Arial" pitchFamily="34" charset="0"/>
              </a:rPr>
              <a:t> Cell Game.</a:t>
            </a:r>
            <a:endParaRPr lang="en-US" dirty="0" smtClean="0">
              <a:latin typeface="Arial" pitchFamily="34" charset="0"/>
            </a:endParaRPr>
          </a:p>
        </p:txBody>
      </p:sp>
    </p:spTree>
    <p:extLst>
      <p:ext uri="{BB962C8B-B14F-4D97-AF65-F5344CB8AC3E}">
        <p14:creationId xmlns:p14="http://schemas.microsoft.com/office/powerpoint/2010/main" val="3509952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5EB9387-2114-4709-B717-5D7FF9D2A00D}" type="slidenum">
              <a:rPr lang="en-US"/>
              <a:pPr/>
              <a:t>24</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95908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A775ABC-842D-4A10-A7B4-8D99D0270150}" type="slidenum">
              <a:rPr lang="en-US"/>
              <a:pPr/>
              <a:t>25</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dirty="0" smtClean="0">
                <a:latin typeface="Arial" pitchFamily="34" charset="0"/>
              </a:rPr>
              <a:t>I</a:t>
            </a:r>
            <a:r>
              <a:rPr lang="en-US" baseline="0" dirty="0" smtClean="0">
                <a:latin typeface="Arial" pitchFamily="34" charset="0"/>
              </a:rPr>
              <a:t> decided to make a better version on paper.</a:t>
            </a:r>
            <a:endParaRPr lang="en-US" dirty="0" smtClean="0">
              <a:latin typeface="Arial" pitchFamily="34" charset="0"/>
            </a:endParaRPr>
          </a:p>
        </p:txBody>
      </p:sp>
    </p:spTree>
    <p:extLst>
      <p:ext uri="{BB962C8B-B14F-4D97-AF65-F5344CB8AC3E}">
        <p14:creationId xmlns:p14="http://schemas.microsoft.com/office/powerpoint/2010/main" val="58602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F585FB7-FF9F-4881-BEC4-9C44455402F5}" type="slidenum">
              <a:rPr lang="en-US"/>
              <a:pPr/>
              <a:t>26</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31356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AC5227A-E187-4E22-94A8-697CF01DA753}" type="slidenum">
              <a:rPr lang="en-US"/>
              <a:pPr/>
              <a:t>27</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24617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A72C2BB6-AC0B-486B-8486-27B09D6FE4C8}" type="slidenum">
              <a:rPr lang="en-US"/>
              <a:pPr/>
              <a:t>28</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23232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0B4D5DD-759C-4C7A-841A-A7DF37F6D452}" type="slidenum">
              <a:rPr lang="en-US"/>
              <a:pPr/>
              <a:t>29</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97999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0CD3D11-E67B-4AA4-AF27-D58A0D26B0DC}" type="slidenum">
              <a:rPr lang="en-US"/>
              <a:pPr/>
              <a:t>30</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dirty="0" smtClean="0">
                <a:latin typeface="Arial" pitchFamily="34" charset="0"/>
              </a:rPr>
              <a:t>Final list of enemy cells and their</a:t>
            </a:r>
            <a:r>
              <a:rPr lang="en-US" baseline="0" dirty="0" smtClean="0">
                <a:latin typeface="Arial" pitchFamily="34" charset="0"/>
              </a:rPr>
              <a:t> power-ups.</a:t>
            </a:r>
            <a:endParaRPr lang="en-US" dirty="0" smtClean="0">
              <a:latin typeface="Arial" pitchFamily="34" charset="0"/>
            </a:endParaRPr>
          </a:p>
        </p:txBody>
      </p:sp>
    </p:spTree>
    <p:extLst>
      <p:ext uri="{BB962C8B-B14F-4D97-AF65-F5344CB8AC3E}">
        <p14:creationId xmlns:p14="http://schemas.microsoft.com/office/powerpoint/2010/main" val="343173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Pre-Production – Who</a:t>
            </a:r>
            <a:r>
              <a:rPr lang="en-US" b="1" baseline="0" dirty="0" smtClean="0"/>
              <a:t> Needs It?</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a:t>
            </a:fld>
            <a:endParaRPr lang="en-US" dirty="0"/>
          </a:p>
        </p:txBody>
      </p:sp>
    </p:spTree>
    <p:extLst>
      <p:ext uri="{BB962C8B-B14F-4D97-AF65-F5344CB8AC3E}">
        <p14:creationId xmlns:p14="http://schemas.microsoft.com/office/powerpoint/2010/main" val="4218238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1533585-4065-4840-95AE-4C9F7448501B}" type="slidenum">
              <a:rPr lang="en-US"/>
              <a:pPr/>
              <a:t>31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dirty="0" smtClean="0">
                <a:latin typeface="Arial" pitchFamily="34" charset="0"/>
              </a:rPr>
              <a:t>A futuristic cell game</a:t>
            </a:r>
            <a:r>
              <a:rPr lang="en-US" baseline="0" dirty="0" smtClean="0">
                <a:latin typeface="Arial" pitchFamily="34" charset="0"/>
              </a:rPr>
              <a:t> prototype, “</a:t>
            </a:r>
            <a:r>
              <a:rPr lang="en-US" baseline="0" dirty="0" err="1" smtClean="0">
                <a:latin typeface="Arial" pitchFamily="34" charset="0"/>
              </a:rPr>
              <a:t>Nanobots</a:t>
            </a:r>
            <a:r>
              <a:rPr lang="en-US" baseline="0" dirty="0" smtClean="0">
                <a:latin typeface="Arial" pitchFamily="34" charset="0"/>
              </a:rPr>
              <a:t>”.</a:t>
            </a:r>
            <a:endParaRPr lang="en-US" dirty="0" smtClean="0">
              <a:latin typeface="Arial" pitchFamily="34" charset="0"/>
            </a:endParaRPr>
          </a:p>
        </p:txBody>
      </p:sp>
    </p:spTree>
    <p:extLst>
      <p:ext uri="{BB962C8B-B14F-4D97-AF65-F5344CB8AC3E}">
        <p14:creationId xmlns:p14="http://schemas.microsoft.com/office/powerpoint/2010/main" val="1402568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DED62B0-594F-428F-B15F-60E907818E75}" type="slidenum">
              <a:rPr lang="en-US"/>
              <a:pPr/>
              <a:t>32</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585122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DED62B0-594F-428F-B15F-60E907818E75}" type="slidenum">
              <a:rPr lang="en-US"/>
              <a:pPr/>
              <a:t>33</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smtClean="0">
                <a:latin typeface="Arial" pitchFamily="34" charset="0"/>
              </a:rPr>
              <a:t>“</a:t>
            </a:r>
            <a:r>
              <a:rPr lang="en-US" dirty="0" err="1" smtClean="0">
                <a:latin typeface="Arial" pitchFamily="34" charset="0"/>
              </a:rPr>
              <a:t>Nanobots</a:t>
            </a:r>
            <a:r>
              <a:rPr lang="en-US" dirty="0" smtClean="0">
                <a:latin typeface="Arial" pitchFamily="34" charset="0"/>
              </a:rPr>
              <a:t>” became the video game, “</a:t>
            </a:r>
            <a:r>
              <a:rPr lang="en-US" dirty="0" err="1" smtClean="0">
                <a:latin typeface="Arial" pitchFamily="34" charset="0"/>
              </a:rPr>
              <a:t>MicroBot</a:t>
            </a:r>
            <a:r>
              <a:rPr lang="en-US" dirty="0" smtClean="0">
                <a:latin typeface="Arial" pitchFamily="34" charset="0"/>
              </a:rPr>
              <a:t>”.</a:t>
            </a:r>
          </a:p>
          <a:p>
            <a:pPr eaLnBrk="1" hangingPunct="1"/>
            <a:endParaRPr lang="en-US" dirty="0" smtClean="0">
              <a:latin typeface="Arial" pitchFamily="34" charset="0"/>
            </a:endParaRPr>
          </a:p>
        </p:txBody>
      </p:sp>
    </p:spTree>
    <p:extLst>
      <p:ext uri="{BB962C8B-B14F-4D97-AF65-F5344CB8AC3E}">
        <p14:creationId xmlns:p14="http://schemas.microsoft.com/office/powerpoint/2010/main" val="326268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53F8AA1-ABE9-4165-B5C1-98D08B55DE3A}" type="slidenum">
              <a:rPr lang="en-US"/>
              <a:pPr/>
              <a:t>34</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Arial" pitchFamily="34" charset="0"/>
              </a:rPr>
              <a:t>Paper prototype for testing combat for the Creature Game in Spore.</a:t>
            </a:r>
            <a:endParaRPr lang="en-US" dirty="0" smtClean="0">
              <a:latin typeface="Arial" pitchFamily="34" charset="0"/>
            </a:endParaRPr>
          </a:p>
        </p:txBody>
      </p:sp>
    </p:spTree>
    <p:extLst>
      <p:ext uri="{BB962C8B-B14F-4D97-AF65-F5344CB8AC3E}">
        <p14:creationId xmlns:p14="http://schemas.microsoft.com/office/powerpoint/2010/main" val="8258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08A41E0-1B54-4B4A-A8B7-7DB26F1BCEB7}" type="slidenum">
              <a:rPr lang="en-US"/>
              <a:pPr/>
              <a:t>35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723032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D3B27BF-4E7C-4B8B-9350-FA6C641A0E4F}" type="slidenum">
              <a:rPr lang="en-US"/>
              <a:pPr/>
              <a:t>36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dirty="0" smtClean="0">
                <a:latin typeface="Arial" pitchFamily="34" charset="0"/>
              </a:rPr>
              <a:t>Paper prototype for</a:t>
            </a:r>
            <a:r>
              <a:rPr lang="en-US" baseline="0" dirty="0" smtClean="0">
                <a:latin typeface="Arial" pitchFamily="34" charset="0"/>
              </a:rPr>
              <a:t> the </a:t>
            </a:r>
            <a:r>
              <a:rPr lang="en-US" baseline="0" dirty="0" err="1" smtClean="0">
                <a:latin typeface="Arial" pitchFamily="34" charset="0"/>
              </a:rPr>
              <a:t>Civ</a:t>
            </a:r>
            <a:r>
              <a:rPr lang="en-US" baseline="0" dirty="0" smtClean="0">
                <a:latin typeface="Arial" pitchFamily="34" charset="0"/>
              </a:rPr>
              <a:t> Game in Spore.</a:t>
            </a:r>
          </a:p>
          <a:p>
            <a:pPr eaLnBrk="1" hangingPunct="1"/>
            <a:endParaRPr lang="en-US" dirty="0" smtClean="0">
              <a:latin typeface="Arial" pitchFamily="34" charset="0"/>
            </a:endParaRPr>
          </a:p>
        </p:txBody>
      </p:sp>
    </p:spTree>
    <p:extLst>
      <p:ext uri="{BB962C8B-B14F-4D97-AF65-F5344CB8AC3E}">
        <p14:creationId xmlns:p14="http://schemas.microsoft.com/office/powerpoint/2010/main" val="3067874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799ED5F-DF98-489B-8560-D5FC9B3C7C5C}" type="slidenum">
              <a:rPr lang="en-US"/>
              <a:pPr/>
              <a:t>37</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777402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A40B085-18E5-414F-849B-8C86366452F5}" type="slidenum">
              <a:rPr lang="en-US"/>
              <a:pPr/>
              <a:t>38</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32157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E27CB87-F696-41E1-9875-EF3ED029B6A1}" type="slidenum">
              <a:rPr lang="en-US"/>
              <a:pPr/>
              <a:t>39</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dirty="0" smtClean="0">
                <a:latin typeface="Arial" pitchFamily="34" charset="0"/>
              </a:rPr>
              <a:t>Paper prototype for the Spore expansion pack, “Galactic Adventures”.</a:t>
            </a:r>
          </a:p>
          <a:p>
            <a:pPr eaLnBrk="1" hangingPunct="1"/>
            <a:endParaRPr lang="en-US" dirty="0" smtClean="0">
              <a:latin typeface="Arial" pitchFamily="34" charset="0"/>
            </a:endParaRPr>
          </a:p>
        </p:txBody>
      </p:sp>
    </p:spTree>
    <p:extLst>
      <p:ext uri="{BB962C8B-B14F-4D97-AF65-F5344CB8AC3E}">
        <p14:creationId xmlns:p14="http://schemas.microsoft.com/office/powerpoint/2010/main" val="985188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8B024C9-76A4-4B20-9A09-1F4C6668B0F9}" type="slidenum">
              <a:rPr lang="en-US"/>
              <a:pPr/>
              <a:t>40</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b="1" dirty="0" smtClean="0">
                <a:latin typeface="Arial" pitchFamily="34" charset="0"/>
              </a:rPr>
              <a:t>Creating Paper Prototypes</a:t>
            </a:r>
          </a:p>
          <a:p>
            <a:pPr eaLnBrk="1" hangingPunct="1"/>
            <a:endParaRPr lang="en-US" b="1" dirty="0" smtClean="0">
              <a:latin typeface="Arial" pitchFamily="34" charset="0"/>
            </a:endParaRPr>
          </a:p>
        </p:txBody>
      </p:sp>
    </p:spTree>
    <p:extLst>
      <p:ext uri="{BB962C8B-B14F-4D97-AF65-F5344CB8AC3E}">
        <p14:creationId xmlns:p14="http://schemas.microsoft.com/office/powerpoint/2010/main" val="59676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Goals – Gather Information</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a:t>
            </a:fld>
            <a:endParaRPr lang="en-US" dirty="0"/>
          </a:p>
        </p:txBody>
      </p:sp>
    </p:spTree>
    <p:extLst>
      <p:ext uri="{BB962C8B-B14F-4D97-AF65-F5344CB8AC3E}">
        <p14:creationId xmlns:p14="http://schemas.microsoft.com/office/powerpoint/2010/main" val="3868380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51E2FA6-5823-4FE6-B35D-56CC9F2075E5}" type="slidenum">
              <a:rPr lang="en-US"/>
              <a:pPr/>
              <a:t>41</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b="1" dirty="0" smtClean="0">
                <a:latin typeface="Arial" pitchFamily="34" charset="0"/>
              </a:rPr>
              <a:t>Working with Paper Prototypes</a:t>
            </a:r>
          </a:p>
          <a:p>
            <a:pPr eaLnBrk="1" hangingPunct="1"/>
            <a:endParaRPr lang="en-US" b="1" dirty="0" smtClean="0">
              <a:latin typeface="Arial" pitchFamily="34" charset="0"/>
            </a:endParaRPr>
          </a:p>
        </p:txBody>
      </p:sp>
    </p:spTree>
    <p:extLst>
      <p:ext uri="{BB962C8B-B14F-4D97-AF65-F5344CB8AC3E}">
        <p14:creationId xmlns:p14="http://schemas.microsoft.com/office/powerpoint/2010/main" val="3189970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218DC78-8738-46E0-81F4-A0134005BDAF}" type="slidenum">
              <a:rPr lang="en-US"/>
              <a:pPr/>
              <a:t>42</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latin typeface="Arial" pitchFamily="34" charset="0"/>
              </a:rPr>
              <a:t>My “cell” game was</a:t>
            </a:r>
            <a:r>
              <a:rPr lang="en-US" baseline="0" dirty="0" smtClean="0">
                <a:latin typeface="Arial" pitchFamily="34" charset="0"/>
              </a:rPr>
              <a:t> actually a better prototype for the Space Game in Spore.</a:t>
            </a:r>
          </a:p>
          <a:p>
            <a:pPr eaLnBrk="1" hangingPunct="1"/>
            <a:endParaRPr lang="en-US" dirty="0" smtClean="0">
              <a:latin typeface="Arial" pitchFamily="34" charset="0"/>
            </a:endParaRPr>
          </a:p>
        </p:txBody>
      </p:sp>
    </p:spTree>
    <p:extLst>
      <p:ext uri="{BB962C8B-B14F-4D97-AF65-F5344CB8AC3E}">
        <p14:creationId xmlns:p14="http://schemas.microsoft.com/office/powerpoint/2010/main" val="3846296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6BDC5B8-5B8B-4079-8FA3-63F9D49057E5}" type="slidenum">
              <a:rPr lang="en-US"/>
              <a:pPr/>
              <a:t>43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5034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Goals – Decision Makers</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a:t>
            </a:fld>
            <a:endParaRPr lang="en-US" dirty="0"/>
          </a:p>
        </p:txBody>
      </p:sp>
    </p:spTree>
    <p:extLst>
      <p:ext uri="{BB962C8B-B14F-4D97-AF65-F5344CB8AC3E}">
        <p14:creationId xmlns:p14="http://schemas.microsoft.com/office/powerpoint/2010/main" val="4077660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Goals - Documents</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a:t>
            </a:fld>
            <a:endParaRPr lang="en-US" dirty="0"/>
          </a:p>
        </p:txBody>
      </p:sp>
    </p:spTree>
    <p:extLst>
      <p:ext uri="{BB962C8B-B14F-4D97-AF65-F5344CB8AC3E}">
        <p14:creationId xmlns:p14="http://schemas.microsoft.com/office/powerpoint/2010/main" val="148000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Goals – Buy Off</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a:t>
            </a:fld>
            <a:endParaRPr lang="en-US" dirty="0"/>
          </a:p>
        </p:txBody>
      </p:sp>
    </p:spTree>
    <p:extLst>
      <p:ext uri="{BB962C8B-B14F-4D97-AF65-F5344CB8AC3E}">
        <p14:creationId xmlns:p14="http://schemas.microsoft.com/office/powerpoint/2010/main" val="326605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Prototyping</a:t>
            </a:r>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a:t>
            </a:fld>
            <a:endParaRPr lang="en-US" dirty="0"/>
          </a:p>
        </p:txBody>
      </p:sp>
    </p:spTree>
    <p:extLst>
      <p:ext uri="{BB962C8B-B14F-4D97-AF65-F5344CB8AC3E}">
        <p14:creationId xmlns:p14="http://schemas.microsoft.com/office/powerpoint/2010/main" val="403292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Disaster</a:t>
            </a:r>
            <a:r>
              <a:rPr lang="en-US" b="1" baseline="0" dirty="0" smtClean="0"/>
              <a:t> Movies</a:t>
            </a:r>
          </a:p>
          <a:p>
            <a:r>
              <a:rPr lang="en-US" b="0" baseline="0" dirty="0" smtClean="0"/>
              <a:t>Movies I couldn’t see when I was a kid…</a:t>
            </a:r>
            <a:endParaRPr lang="en-US" b="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a:t>
            </a:fld>
            <a:endParaRPr lang="en-US" dirty="0"/>
          </a:p>
        </p:txBody>
      </p:sp>
    </p:spTree>
    <p:extLst>
      <p:ext uri="{BB962C8B-B14F-4D97-AF65-F5344CB8AC3E}">
        <p14:creationId xmlns:p14="http://schemas.microsoft.com/office/powerpoint/2010/main" val="1136291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C Templa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22114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1842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111450"/>
      </p:ext>
    </p:extLst>
  </p:cSld>
  <p:clrMap bg1="lt1" tx1="dk1" bg2="lt2" tx2="dk2" accent1="accent1" accent2="accent2" accent3="accent3" accent4="accent4" accent5="accent5" accent6="accent6" hlink="hlink" folHlink="folHlink"/>
  <p:sldLayoutIdLst>
    <p:sldLayoutId id="2147483666" r:id="rId1"/>
    <p:sldLayoutId id="2147483667" r:id="rId2"/>
  </p:sldLayoutIdLst>
  <p:timing>
    <p:tnLst>
      <p:par>
        <p:cTn id="1" dur="indefinite" restart="never" nodeType="tmRoot"/>
      </p:par>
    </p:tnLst>
  </p:timing>
  <p:txStyles>
    <p:titleStyle>
      <a:lvl1pPr algn="l" defTabSz="914674"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69" indent="-228669" algn="l" defTabSz="914674"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6006" indent="-228669" algn="l" defTabSz="914674"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343" indent="-228669" algn="l" defTabSz="914674"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680"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8017"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5354"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692"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30029"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7366"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674" rtl="0" eaLnBrk="1" latinLnBrk="0" hangingPunct="1">
        <a:defRPr sz="1801" kern="1200">
          <a:solidFill>
            <a:schemeClr val="tx1"/>
          </a:solidFill>
          <a:latin typeface="+mn-lt"/>
          <a:ea typeface="+mn-ea"/>
          <a:cs typeface="+mn-cs"/>
        </a:defRPr>
      </a:lvl1pPr>
      <a:lvl2pPr marL="457337" algn="l" defTabSz="914674" rtl="0" eaLnBrk="1" latinLnBrk="0" hangingPunct="1">
        <a:defRPr sz="1801" kern="1200">
          <a:solidFill>
            <a:schemeClr val="tx1"/>
          </a:solidFill>
          <a:latin typeface="+mn-lt"/>
          <a:ea typeface="+mn-ea"/>
          <a:cs typeface="+mn-cs"/>
        </a:defRPr>
      </a:lvl2pPr>
      <a:lvl3pPr marL="914674" algn="l" defTabSz="914674" rtl="0" eaLnBrk="1" latinLnBrk="0" hangingPunct="1">
        <a:defRPr sz="1801" kern="1200">
          <a:solidFill>
            <a:schemeClr val="tx1"/>
          </a:solidFill>
          <a:latin typeface="+mn-lt"/>
          <a:ea typeface="+mn-ea"/>
          <a:cs typeface="+mn-cs"/>
        </a:defRPr>
      </a:lvl3pPr>
      <a:lvl4pPr marL="1372011" algn="l" defTabSz="914674" rtl="0" eaLnBrk="1" latinLnBrk="0" hangingPunct="1">
        <a:defRPr sz="1801" kern="1200">
          <a:solidFill>
            <a:schemeClr val="tx1"/>
          </a:solidFill>
          <a:latin typeface="+mn-lt"/>
          <a:ea typeface="+mn-ea"/>
          <a:cs typeface="+mn-cs"/>
        </a:defRPr>
      </a:lvl4pPr>
      <a:lvl5pPr marL="1829349" algn="l" defTabSz="914674" rtl="0" eaLnBrk="1" latinLnBrk="0" hangingPunct="1">
        <a:defRPr sz="1801" kern="1200">
          <a:solidFill>
            <a:schemeClr val="tx1"/>
          </a:solidFill>
          <a:latin typeface="+mn-lt"/>
          <a:ea typeface="+mn-ea"/>
          <a:cs typeface="+mn-cs"/>
        </a:defRPr>
      </a:lvl5pPr>
      <a:lvl6pPr marL="2286686" algn="l" defTabSz="914674" rtl="0" eaLnBrk="1" latinLnBrk="0" hangingPunct="1">
        <a:defRPr sz="1801" kern="1200">
          <a:solidFill>
            <a:schemeClr val="tx1"/>
          </a:solidFill>
          <a:latin typeface="+mn-lt"/>
          <a:ea typeface="+mn-ea"/>
          <a:cs typeface="+mn-cs"/>
        </a:defRPr>
      </a:lvl6pPr>
      <a:lvl7pPr marL="2744023" algn="l" defTabSz="914674" rtl="0" eaLnBrk="1" latinLnBrk="0" hangingPunct="1">
        <a:defRPr sz="1801" kern="1200">
          <a:solidFill>
            <a:schemeClr val="tx1"/>
          </a:solidFill>
          <a:latin typeface="+mn-lt"/>
          <a:ea typeface="+mn-ea"/>
          <a:cs typeface="+mn-cs"/>
        </a:defRPr>
      </a:lvl7pPr>
      <a:lvl8pPr marL="3201360" algn="l" defTabSz="914674" rtl="0" eaLnBrk="1" latinLnBrk="0" hangingPunct="1">
        <a:defRPr sz="1801" kern="1200">
          <a:solidFill>
            <a:schemeClr val="tx1"/>
          </a:solidFill>
          <a:latin typeface="+mn-lt"/>
          <a:ea typeface="+mn-ea"/>
          <a:cs typeface="+mn-cs"/>
        </a:defRPr>
      </a:lvl8pPr>
      <a:lvl9pPr marL="3658697" algn="l" defTabSz="91467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per-bg.png"/>
          <p:cNvPicPr>
            <a:picLocks noChangeAspect="1"/>
          </p:cNvPicPr>
          <p:nvPr/>
        </p:nvPicPr>
        <p:blipFill>
          <a:blip r:embed="rId3"/>
          <a:stretch>
            <a:fillRect/>
          </a:stretch>
        </p:blipFill>
        <p:spPr>
          <a:xfrm>
            <a:off x="2180900" y="448300"/>
            <a:ext cx="7877702" cy="5486400"/>
          </a:xfrm>
          <a:prstGeom prst="rect">
            <a:avLst/>
          </a:prstGeom>
        </p:spPr>
      </p:pic>
      <p:sp>
        <p:nvSpPr>
          <p:cNvPr id="3" name="Rectangle 2"/>
          <p:cNvSpPr txBox="1">
            <a:spLocks noChangeArrowheads="1"/>
          </p:cNvSpPr>
          <p:nvPr/>
        </p:nvSpPr>
        <p:spPr>
          <a:xfrm>
            <a:off x="2063773" y="1241946"/>
            <a:ext cx="8064454" cy="2057400"/>
          </a:xfrm>
          <a:prstGeom prst="rect">
            <a:avLst/>
          </a:prstGeom>
        </p:spPr>
        <p:txBody>
          <a:bodyPr/>
          <a:lstStyle/>
          <a:p>
            <a:pPr algn="ctr">
              <a:defRPr/>
            </a:pPr>
            <a:r>
              <a:rPr lang="en-US" sz="4800" b="1" kern="0" dirty="0">
                <a:effectLst>
                  <a:outerShdw blurRad="38100" dist="38100" dir="2700000" algn="tl">
                    <a:srgbClr val="C0C0C0"/>
                  </a:outerShdw>
                </a:effectLst>
                <a:latin typeface="Trebuchet MS" pitchFamily="34" charset="0"/>
                <a:ea typeface="+mj-ea"/>
                <a:cs typeface="+mj-cs"/>
              </a:rPr>
              <a:t>Pre-Production </a:t>
            </a:r>
            <a:r>
              <a:rPr lang="en-US" sz="3600" b="1" kern="0" dirty="0">
                <a:effectLst>
                  <a:outerShdw blurRad="38100" dist="38100" dir="2700000" algn="tl">
                    <a:srgbClr val="C0C0C0"/>
                  </a:outerShdw>
                </a:effectLst>
                <a:latin typeface="Trebuchet MS" pitchFamily="34" charset="0"/>
                <a:ea typeface="+mj-ea"/>
                <a:cs typeface="+mj-cs"/>
              </a:rPr>
              <a:t>&amp;</a:t>
            </a:r>
            <a:endParaRPr lang="en-US" sz="4800" b="1" kern="0" dirty="0">
              <a:effectLst>
                <a:outerShdw blurRad="38100" dist="38100" dir="2700000" algn="tl">
                  <a:srgbClr val="C0C0C0"/>
                </a:outerShdw>
              </a:effectLst>
              <a:latin typeface="Trebuchet MS" pitchFamily="34" charset="0"/>
              <a:ea typeface="+mj-ea"/>
              <a:cs typeface="+mj-cs"/>
            </a:endParaRPr>
          </a:p>
          <a:p>
            <a:pPr algn="ctr">
              <a:defRPr/>
            </a:pPr>
            <a:r>
              <a:rPr lang="en-US" sz="4800" b="1" kern="0" dirty="0">
                <a:effectLst>
                  <a:outerShdw blurRad="38100" dist="38100" dir="2700000" algn="tl">
                    <a:srgbClr val="C0C0C0"/>
                  </a:outerShdw>
                </a:effectLst>
                <a:latin typeface="Trebuchet MS" pitchFamily="34" charset="0"/>
                <a:ea typeface="+mj-ea"/>
                <a:cs typeface="+mj-cs"/>
              </a:rPr>
              <a:t>Design Prep Workshop</a:t>
            </a:r>
          </a:p>
        </p:txBody>
      </p:sp>
      <p:sp>
        <p:nvSpPr>
          <p:cNvPr id="5" name="Rectangle 2"/>
          <p:cNvSpPr txBox="1">
            <a:spLocks noChangeArrowheads="1"/>
          </p:cNvSpPr>
          <p:nvPr/>
        </p:nvSpPr>
        <p:spPr>
          <a:xfrm>
            <a:off x="3128299" y="4384196"/>
            <a:ext cx="5935402" cy="1102057"/>
          </a:xfrm>
          <a:prstGeom prst="rect">
            <a:avLst/>
          </a:prstGeom>
        </p:spPr>
        <p:txBody>
          <a:bodyPr/>
          <a:lstStyle/>
          <a:p>
            <a:pPr algn="ctr">
              <a:defRPr/>
            </a:pPr>
            <a:r>
              <a:rPr lang="en-US" sz="2800" b="1" kern="0" dirty="0">
                <a:effectLst>
                  <a:outerShdw blurRad="38100" dist="38100" dir="2700000" algn="tl">
                    <a:srgbClr val="C0C0C0"/>
                  </a:outerShdw>
                </a:effectLst>
                <a:latin typeface="Trebuchet MS" pitchFamily="34" charset="0"/>
                <a:ea typeface="+mj-ea"/>
                <a:cs typeface="+mj-cs"/>
              </a:rPr>
              <a:t>Stone Librande</a:t>
            </a:r>
          </a:p>
          <a:p>
            <a:pPr algn="ctr">
              <a:defRPr/>
            </a:pPr>
            <a:r>
              <a:rPr lang="en-US" sz="2800" kern="0" dirty="0">
                <a:effectLst>
                  <a:outerShdw blurRad="38100" dist="38100" dir="2700000" algn="tl">
                    <a:srgbClr val="C0C0C0"/>
                  </a:outerShdw>
                </a:effectLst>
                <a:latin typeface="Trebuchet MS" pitchFamily="34" charset="0"/>
                <a:ea typeface="+mj-ea"/>
                <a:cs typeface="+mj-cs"/>
              </a:rPr>
              <a:t>Lead Designer, Riot Games</a:t>
            </a:r>
          </a:p>
        </p:txBody>
      </p:sp>
      <p:sp>
        <p:nvSpPr>
          <p:cNvPr id="7" name="Rectangle 6"/>
          <p:cNvSpPr/>
          <p:nvPr/>
        </p:nvSpPr>
        <p:spPr>
          <a:xfrm>
            <a:off x="8029575" y="5420142"/>
            <a:ext cx="1662635" cy="338554"/>
          </a:xfrm>
          <a:prstGeom prst="rect">
            <a:avLst/>
          </a:prstGeom>
        </p:spPr>
        <p:txBody>
          <a:bodyPr wrap="none">
            <a:spAutoFit/>
          </a:bodyPr>
          <a:lstStyle/>
          <a:p>
            <a:r>
              <a:rPr lang="en-US" sz="1600" dirty="0" smtClean="0">
                <a:effectLst>
                  <a:outerShdw blurRad="38100" dist="38100" dir="2700000" algn="tl">
                    <a:srgbClr val="C0C0C0"/>
                  </a:outerShdw>
                </a:effectLst>
                <a:latin typeface="Candara" pitchFamily="34" charset="0"/>
                <a:cs typeface="+mn-cs"/>
              </a:rPr>
              <a:t>@</a:t>
            </a:r>
            <a:r>
              <a:rPr lang="en-US" sz="1600" dirty="0" err="1" smtClean="0">
                <a:effectLst>
                  <a:outerShdw blurRad="38100" dist="38100" dir="2700000" algn="tl">
                    <a:srgbClr val="C0C0C0"/>
                  </a:outerShdw>
                </a:effectLst>
                <a:latin typeface="Candara" pitchFamily="34" charset="0"/>
                <a:cs typeface="+mn-cs"/>
              </a:rPr>
              <a:t>StoneLibrande</a:t>
            </a:r>
            <a:endParaRPr lang="en-US" sz="1600" dirty="0">
              <a:effectLst>
                <a:outerShdw blurRad="38100" dist="38100" dir="2700000" algn="tl">
                  <a:srgbClr val="C0C0C0"/>
                </a:outerShdw>
              </a:effectLst>
              <a:latin typeface="Candara" pitchFamily="34" charset="0"/>
              <a:cs typeface="+mn-cs"/>
            </a:endParaRPr>
          </a:p>
        </p:txBody>
      </p:sp>
    </p:spTree>
    <p:extLst>
      <p:ext uri="{BB962C8B-B14F-4D97-AF65-F5344CB8AC3E}">
        <p14:creationId xmlns:p14="http://schemas.microsoft.com/office/powerpoint/2010/main" val="83615015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52" name="Picture 12" descr="disaster"/>
          <p:cNvPicPr>
            <a:picLocks noChangeAspect="1" noChangeArrowheads="1"/>
          </p:cNvPicPr>
          <p:nvPr/>
        </p:nvPicPr>
        <p:blipFill>
          <a:blip r:embed="rId3"/>
          <a:stretch>
            <a:fillRect/>
          </a:stretch>
        </p:blipFill>
        <p:spPr bwMode="auto">
          <a:xfrm>
            <a:off x="1317812" y="238837"/>
            <a:ext cx="9525000" cy="6372225"/>
          </a:xfrm>
          <a:prstGeom prst="rect">
            <a:avLst/>
          </a:prstGeom>
          <a:noFill/>
          <a:effectLst>
            <a:outerShdw dist="107763" dir="2700000" algn="ctr" rotWithShape="0">
              <a:schemeClr val="folHlink"/>
            </a:outerShdw>
          </a:effectLst>
        </p:spPr>
      </p:pic>
    </p:spTree>
    <p:extLst>
      <p:ext uri="{BB962C8B-B14F-4D97-AF65-F5344CB8AC3E}">
        <p14:creationId xmlns:p14="http://schemas.microsoft.com/office/powerpoint/2010/main" val="564600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3" name="Picture 5" descr="rollerball"/>
          <p:cNvPicPr>
            <a:picLocks noChangeAspect="1" noChangeArrowheads="1"/>
          </p:cNvPicPr>
          <p:nvPr/>
        </p:nvPicPr>
        <p:blipFill>
          <a:blip r:embed="rId3"/>
          <a:stretch>
            <a:fillRect/>
          </a:stretch>
        </p:blipFill>
        <p:spPr bwMode="auto">
          <a:xfrm>
            <a:off x="6033445" y="152401"/>
            <a:ext cx="4934928" cy="6207457"/>
          </a:xfrm>
          <a:prstGeom prst="rect">
            <a:avLst/>
          </a:prstGeom>
          <a:noFill/>
          <a:effectLst>
            <a:outerShdw dist="107763" dir="2700000" algn="ctr" rotWithShape="0">
              <a:schemeClr val="folHlink">
                <a:alpha val="50000"/>
              </a:schemeClr>
            </a:outerShdw>
          </a:effectLst>
        </p:spPr>
      </p:pic>
      <p:pic>
        <p:nvPicPr>
          <p:cNvPr id="309251" name="Picture 3" descr="rollerball-movie"/>
          <p:cNvPicPr>
            <a:picLocks noChangeAspect="1" noChangeArrowheads="1"/>
          </p:cNvPicPr>
          <p:nvPr/>
        </p:nvPicPr>
        <p:blipFill>
          <a:blip r:embed="rId4"/>
          <a:stretch>
            <a:fillRect/>
          </a:stretch>
        </p:blipFill>
        <p:spPr bwMode="auto">
          <a:xfrm>
            <a:off x="509456" y="152400"/>
            <a:ext cx="3638550" cy="3371850"/>
          </a:xfrm>
          <a:prstGeom prst="rect">
            <a:avLst/>
          </a:prstGeom>
          <a:noFill/>
          <a:effectLst>
            <a:outerShdw dist="71842" dir="2700000" algn="ctr" rotWithShape="0">
              <a:schemeClr val="folHlink">
                <a:alpha val="50000"/>
              </a:schemeClr>
            </a:outerShdw>
          </a:effectLst>
        </p:spPr>
      </p:pic>
      <p:pic>
        <p:nvPicPr>
          <p:cNvPr id="309254" name="Picture 6" descr="rollerball-rules"/>
          <p:cNvPicPr>
            <a:picLocks noChangeAspect="1" noChangeArrowheads="1"/>
          </p:cNvPicPr>
          <p:nvPr/>
        </p:nvPicPr>
        <p:blipFill>
          <a:blip r:embed="rId5"/>
          <a:stretch>
            <a:fillRect/>
          </a:stretch>
        </p:blipFill>
        <p:spPr bwMode="auto">
          <a:xfrm rot="21266780">
            <a:off x="1765050" y="3778583"/>
            <a:ext cx="3810000" cy="2581275"/>
          </a:xfrm>
          <a:prstGeom prst="rect">
            <a:avLst/>
          </a:prstGeom>
          <a:noFill/>
          <a:effectLst>
            <a:outerShdw dist="53882" dir="2700000" algn="ctr" rotWithShape="0">
              <a:schemeClr val="folHlink">
                <a:alpha val="50000"/>
              </a:schemeClr>
            </a:outerShdw>
          </a:effectLst>
        </p:spPr>
      </p:pic>
    </p:spTree>
    <p:extLst>
      <p:ext uri="{BB962C8B-B14F-4D97-AF65-F5344CB8AC3E}">
        <p14:creationId xmlns:p14="http://schemas.microsoft.com/office/powerpoint/2010/main" val="1533220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inball"/>
          <p:cNvPicPr>
            <a:picLocks noChangeAspect="1" noChangeArrowheads="1"/>
          </p:cNvPicPr>
          <p:nvPr/>
        </p:nvPicPr>
        <p:blipFill>
          <a:blip r:embed="rId3"/>
          <a:stretch>
            <a:fillRect/>
          </a:stretch>
        </p:blipFill>
        <p:spPr bwMode="auto">
          <a:xfrm>
            <a:off x="3670487" y="138752"/>
            <a:ext cx="4754215" cy="6535004"/>
          </a:xfrm>
          <a:prstGeom prst="rect">
            <a:avLst/>
          </a:prstGeom>
          <a:noFill/>
          <a:effectLst>
            <a:outerShdw dist="107763" dir="2700000" algn="ctr" rotWithShape="0">
              <a:schemeClr val="folHlink"/>
            </a:outerShdw>
          </a:effectLst>
        </p:spPr>
      </p:pic>
    </p:spTree>
    <p:extLst>
      <p:ext uri="{BB962C8B-B14F-4D97-AF65-F5344CB8AC3E}">
        <p14:creationId xmlns:p14="http://schemas.microsoft.com/office/powerpoint/2010/main" val="105468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4" name="Picture 4" descr="richard-3"/>
          <p:cNvPicPr>
            <a:picLocks noChangeAspect="1" noChangeArrowheads="1"/>
          </p:cNvPicPr>
          <p:nvPr/>
        </p:nvPicPr>
        <p:blipFill>
          <a:blip r:embed="rId3"/>
          <a:stretch>
            <a:fillRect/>
          </a:stretch>
        </p:blipFill>
        <p:spPr bwMode="auto">
          <a:xfrm>
            <a:off x="2286000" y="234288"/>
            <a:ext cx="7620000" cy="6324600"/>
          </a:xfrm>
          <a:prstGeom prst="rect">
            <a:avLst/>
          </a:prstGeom>
          <a:noFill/>
          <a:ln w="19050">
            <a:solidFill>
              <a:srgbClr val="606FAE"/>
            </a:solidFill>
            <a:miter lim="800000"/>
            <a:headEnd/>
            <a:tailEnd/>
          </a:ln>
          <a:effectLst>
            <a:outerShdw dist="89803" dir="2700000" algn="ctr" rotWithShape="0">
              <a:schemeClr val="folHlink">
                <a:alpha val="50000"/>
              </a:schemeClr>
            </a:outerShdw>
          </a:effectLst>
        </p:spPr>
      </p:pic>
    </p:spTree>
    <p:extLst>
      <p:ext uri="{BB962C8B-B14F-4D97-AF65-F5344CB8AC3E}">
        <p14:creationId xmlns:p14="http://schemas.microsoft.com/office/powerpoint/2010/main" val="2056393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5-maze-01a.jpg"/>
          <p:cNvPicPr>
            <a:picLocks noChangeAspect="1"/>
          </p:cNvPicPr>
          <p:nvPr/>
        </p:nvPicPr>
        <p:blipFill>
          <a:blip r:embed="rId3" cstate="print"/>
          <a:stretch>
            <a:fillRect/>
          </a:stretch>
        </p:blipFill>
        <p:spPr>
          <a:xfrm>
            <a:off x="611030" y="304800"/>
            <a:ext cx="11046123" cy="58420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extLst>
      <p:ext uri="{BB962C8B-B14F-4D97-AF65-F5344CB8AC3E}">
        <p14:creationId xmlns:p14="http://schemas.microsoft.com/office/powerpoint/2010/main" val="3592505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5-maze-02.jpg"/>
          <p:cNvPicPr>
            <a:picLocks noChangeAspect="1"/>
          </p:cNvPicPr>
          <p:nvPr/>
        </p:nvPicPr>
        <p:blipFill>
          <a:blip r:embed="rId3" cstate="print"/>
          <a:stretch>
            <a:fillRect/>
          </a:stretch>
        </p:blipFill>
        <p:spPr>
          <a:xfrm>
            <a:off x="611030" y="304799"/>
            <a:ext cx="11046123" cy="58420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extLst>
      <p:ext uri="{BB962C8B-B14F-4D97-AF65-F5344CB8AC3E}">
        <p14:creationId xmlns:p14="http://schemas.microsoft.com/office/powerpoint/2010/main" val="33737732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5-maze-03.jpg"/>
          <p:cNvPicPr>
            <a:picLocks noChangeAspect="1"/>
          </p:cNvPicPr>
          <p:nvPr/>
        </p:nvPicPr>
        <p:blipFill>
          <a:blip r:embed="rId3" cstate="print"/>
          <a:stretch>
            <a:fillRect/>
          </a:stretch>
        </p:blipFill>
        <p:spPr>
          <a:xfrm>
            <a:off x="611030" y="304800"/>
            <a:ext cx="11046123" cy="58420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extLst>
      <p:ext uri="{BB962C8B-B14F-4D97-AF65-F5344CB8AC3E}">
        <p14:creationId xmlns:p14="http://schemas.microsoft.com/office/powerpoint/2010/main" val="1113816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8-monsterhunter-01.jpg"/>
          <p:cNvPicPr>
            <a:picLocks noChangeAspect="1"/>
          </p:cNvPicPr>
          <p:nvPr/>
        </p:nvPicPr>
        <p:blipFill>
          <a:blip r:embed="rId3" cstate="print"/>
          <a:stretch>
            <a:fillRect/>
          </a:stretch>
        </p:blipFill>
        <p:spPr>
          <a:xfrm>
            <a:off x="611030" y="304800"/>
            <a:ext cx="11046123" cy="58420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extLst>
      <p:ext uri="{BB962C8B-B14F-4D97-AF65-F5344CB8AC3E}">
        <p14:creationId xmlns:p14="http://schemas.microsoft.com/office/powerpoint/2010/main" val="2571450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2" descr="9-hyperline-01a.jpg"/>
          <p:cNvPicPr>
            <a:picLocks noChangeAspect="1"/>
          </p:cNvPicPr>
          <p:nvPr/>
        </p:nvPicPr>
        <p:blipFill>
          <a:blip r:embed="rId3" cstate="print"/>
          <a:stretch>
            <a:fillRect/>
          </a:stretch>
        </p:blipFill>
        <p:spPr bwMode="auto">
          <a:xfrm>
            <a:off x="2439354" y="121920"/>
            <a:ext cx="8125883" cy="60960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5" name="Picture 4" descr="9-hyperline-01b.jpg"/>
          <p:cNvPicPr>
            <a:picLocks noChangeAspect="1"/>
          </p:cNvPicPr>
          <p:nvPr/>
        </p:nvPicPr>
        <p:blipFill>
          <a:blip r:embed="rId4" cstate="print"/>
          <a:stretch>
            <a:fillRect/>
          </a:stretch>
        </p:blipFill>
        <p:spPr bwMode="auto">
          <a:xfrm>
            <a:off x="2439354" y="121920"/>
            <a:ext cx="8125883" cy="6096000"/>
          </a:xfrm>
          <a:prstGeom prst="rect">
            <a:avLst/>
          </a:prstGeom>
          <a:solidFill>
            <a:srgbClr val="606FAE"/>
          </a:solidFill>
          <a:ln w="19050" algn="ctr">
            <a:solidFill>
              <a:schemeClr val="bg1"/>
            </a:solidFill>
            <a:miter lim="800000"/>
            <a:headEnd/>
            <a:tailEnd/>
          </a:ln>
          <a:effectLst/>
        </p:spPr>
      </p:pic>
      <p:pic>
        <p:nvPicPr>
          <p:cNvPr id="6" name="Picture 5" descr="9-hyperline-01c.jpg"/>
          <p:cNvPicPr>
            <a:picLocks noChangeAspect="1"/>
          </p:cNvPicPr>
          <p:nvPr/>
        </p:nvPicPr>
        <p:blipFill>
          <a:blip r:embed="rId5" cstate="print"/>
          <a:stretch>
            <a:fillRect/>
          </a:stretch>
        </p:blipFill>
        <p:spPr bwMode="auto">
          <a:xfrm>
            <a:off x="2439354" y="121920"/>
            <a:ext cx="8125883" cy="6096000"/>
          </a:xfrm>
          <a:prstGeom prst="rect">
            <a:avLst/>
          </a:prstGeom>
          <a:solidFill>
            <a:srgbClr val="606FAE"/>
          </a:solidFill>
          <a:ln w="19050" algn="ctr">
            <a:solidFill>
              <a:schemeClr val="bg1"/>
            </a:solidFill>
            <a:miter lim="800000"/>
            <a:headEnd/>
            <a:tailEnd/>
          </a:ln>
          <a:effectLst/>
        </p:spPr>
      </p:pic>
      <p:pic>
        <p:nvPicPr>
          <p:cNvPr id="7" name="Picture 6" descr="9-hyperline-01d.jpg"/>
          <p:cNvPicPr>
            <a:picLocks noChangeAspect="1"/>
          </p:cNvPicPr>
          <p:nvPr/>
        </p:nvPicPr>
        <p:blipFill>
          <a:blip r:embed="rId6" cstate="print"/>
          <a:stretch>
            <a:fillRect/>
          </a:stretch>
        </p:blipFill>
        <p:spPr bwMode="auto">
          <a:xfrm>
            <a:off x="2439354" y="121920"/>
            <a:ext cx="8125883" cy="6096000"/>
          </a:xfrm>
          <a:prstGeom prst="rect">
            <a:avLst/>
          </a:prstGeom>
          <a:solidFill>
            <a:srgbClr val="606FAE"/>
          </a:solidFill>
          <a:ln w="19050" algn="ctr">
            <a:solidFill>
              <a:schemeClr val="bg1"/>
            </a:solidFill>
            <a:miter lim="800000"/>
            <a:headEnd/>
            <a:tailEnd/>
          </a:ln>
          <a:effectLst/>
        </p:spPr>
      </p:pic>
      <p:pic>
        <p:nvPicPr>
          <p:cNvPr id="8" name="Picture 7" descr="9-hyperline-01e.jpg"/>
          <p:cNvPicPr>
            <a:picLocks noChangeAspect="1"/>
          </p:cNvPicPr>
          <p:nvPr/>
        </p:nvPicPr>
        <p:blipFill>
          <a:blip r:embed="rId7" cstate="print"/>
          <a:stretch>
            <a:fillRect/>
          </a:stretch>
        </p:blipFill>
        <p:spPr bwMode="auto">
          <a:xfrm>
            <a:off x="2439354" y="121920"/>
            <a:ext cx="8125883" cy="6096000"/>
          </a:xfrm>
          <a:prstGeom prst="rect">
            <a:avLst/>
          </a:prstGeom>
          <a:solidFill>
            <a:srgbClr val="606FAE"/>
          </a:solidFill>
          <a:ln w="19050" algn="ctr">
            <a:solidFill>
              <a:schemeClr val="bg1"/>
            </a:solidFill>
            <a:miter lim="800000"/>
            <a:headEnd/>
            <a:tailEnd/>
          </a:ln>
          <a:effectLst/>
        </p:spPr>
      </p:pic>
      <p:pic>
        <p:nvPicPr>
          <p:cNvPr id="9" name="Picture 8" descr="9-hyperline-01f.jpg"/>
          <p:cNvPicPr>
            <a:picLocks noChangeAspect="1"/>
          </p:cNvPicPr>
          <p:nvPr/>
        </p:nvPicPr>
        <p:blipFill>
          <a:blip r:embed="rId8" cstate="print"/>
          <a:stretch>
            <a:fillRect/>
          </a:stretch>
        </p:blipFill>
        <p:spPr bwMode="auto">
          <a:xfrm>
            <a:off x="2439354" y="121920"/>
            <a:ext cx="8125883" cy="6096000"/>
          </a:xfrm>
          <a:prstGeom prst="rect">
            <a:avLst/>
          </a:prstGeom>
          <a:solidFill>
            <a:srgbClr val="606FAE"/>
          </a:solidFill>
          <a:ln w="19050" algn="ctr">
            <a:solidFill>
              <a:schemeClr val="bg1"/>
            </a:solidFill>
            <a:miter lim="800000"/>
            <a:headEnd/>
            <a:tailEnd/>
          </a:ln>
          <a:effectLst/>
        </p:spPr>
      </p:pic>
      <p:pic>
        <p:nvPicPr>
          <p:cNvPr id="10" name="Picture 9" descr="9-hyperline-01z.jpg"/>
          <p:cNvPicPr>
            <a:picLocks noChangeAspect="1"/>
          </p:cNvPicPr>
          <p:nvPr/>
        </p:nvPicPr>
        <p:blipFill>
          <a:blip r:embed="rId9" cstate="print"/>
          <a:stretch>
            <a:fillRect/>
          </a:stretch>
        </p:blipFill>
        <p:spPr bwMode="auto">
          <a:xfrm>
            <a:off x="2439354" y="121920"/>
            <a:ext cx="8125883" cy="6096000"/>
          </a:xfrm>
          <a:prstGeom prst="rect">
            <a:avLst/>
          </a:prstGeom>
          <a:solidFill>
            <a:srgbClr val="606FAE"/>
          </a:solidFill>
          <a:ln w="19050" algn="ctr">
            <a:solidFill>
              <a:schemeClr val="bg1"/>
            </a:solidFill>
            <a:miter lim="800000"/>
            <a:headEnd/>
            <a:tailEnd/>
          </a:ln>
          <a:effectLst/>
        </p:spPr>
      </p:pic>
    </p:spTree>
    <p:extLst>
      <p:ext uri="{BB962C8B-B14F-4D97-AF65-F5344CB8AC3E}">
        <p14:creationId xmlns:p14="http://schemas.microsoft.com/office/powerpoint/2010/main" val="81083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70" name="Picture 6" descr="tribe-2005"/>
          <p:cNvPicPr>
            <a:picLocks noChangeAspect="1" noChangeArrowheads="1"/>
          </p:cNvPicPr>
          <p:nvPr/>
        </p:nvPicPr>
        <p:blipFill>
          <a:blip r:embed="rId3" cstate="print"/>
          <a:stretch>
            <a:fillRect/>
          </a:stretch>
        </p:blipFill>
        <p:spPr bwMode="auto">
          <a:xfrm>
            <a:off x="3800991" y="303820"/>
            <a:ext cx="7710209" cy="5782657"/>
          </a:xfrm>
          <a:prstGeom prst="rect">
            <a:avLst/>
          </a:prstGeom>
          <a:noFill/>
          <a:effectLst>
            <a:outerShdw dist="107763" dir="2700000" algn="ctr" rotWithShape="0">
              <a:schemeClr val="folHlink">
                <a:alpha val="50000"/>
              </a:schemeClr>
            </a:outerShdw>
          </a:effectLst>
        </p:spPr>
      </p:pic>
      <p:pic>
        <p:nvPicPr>
          <p:cNvPr id="344071" name="Picture 7" descr="will-2005"/>
          <p:cNvPicPr>
            <a:picLocks noChangeAspect="1" noChangeArrowheads="1"/>
          </p:cNvPicPr>
          <p:nvPr/>
        </p:nvPicPr>
        <p:blipFill>
          <a:blip r:embed="rId4" cstate="print"/>
          <a:stretch>
            <a:fillRect/>
          </a:stretch>
        </p:blipFill>
        <p:spPr bwMode="auto">
          <a:xfrm>
            <a:off x="611029" y="3810002"/>
            <a:ext cx="2628900" cy="2276475"/>
          </a:xfrm>
          <a:prstGeom prst="rect">
            <a:avLst/>
          </a:prstGeom>
          <a:noFill/>
          <a:effectLst>
            <a:outerShdw dist="107763" dir="2700000" algn="ctr" rotWithShape="0">
              <a:srgbClr val="B2B2B2">
                <a:alpha val="75000"/>
              </a:srgbClr>
            </a:outerShdw>
          </a:effectLst>
        </p:spPr>
      </p:pic>
    </p:spTree>
    <p:extLst>
      <p:ext uri="{BB962C8B-B14F-4D97-AF65-F5344CB8AC3E}">
        <p14:creationId xmlns:p14="http://schemas.microsoft.com/office/powerpoint/2010/main" val="2621971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753970" y="1492596"/>
            <a:ext cx="6365861" cy="4134480"/>
          </a:xfrm>
          <a:prstGeom prst="rect">
            <a:avLst/>
          </a:prstGeom>
        </p:spPr>
        <p:txBody>
          <a:bodyPr lIns="121874" tIns="60936" rIns="121874" bIns="60936"/>
          <a:lstStyle/>
          <a:p>
            <a:pPr marL="457029" indent="-457029" eaLnBrk="0" hangingPunct="0">
              <a:spcBef>
                <a:spcPts val="0"/>
              </a:spcBef>
              <a:spcAft>
                <a:spcPts val="600"/>
              </a:spcAft>
              <a:buClr>
                <a:srgbClr val="990000"/>
              </a:buClr>
              <a:buFontTx/>
              <a:buChar char="•"/>
              <a:defRPr/>
            </a:pPr>
            <a:r>
              <a:rPr lang="en-US" sz="4000" kern="0" dirty="0">
                <a:effectLst>
                  <a:outerShdw blurRad="38100" dist="38100" dir="2700000" algn="tl">
                    <a:srgbClr val="C0C0C0"/>
                  </a:outerShdw>
                </a:effectLst>
                <a:latin typeface="Candara" pitchFamily="34" charset="0"/>
                <a:cs typeface="+mn-cs"/>
              </a:rPr>
              <a:t>Introduction</a:t>
            </a:r>
          </a:p>
          <a:p>
            <a:pPr marL="457029" indent="-457029" eaLnBrk="0" hangingPunct="0">
              <a:spcBef>
                <a:spcPts val="0"/>
              </a:spcBef>
              <a:spcAft>
                <a:spcPts val="600"/>
              </a:spcAft>
              <a:buClr>
                <a:srgbClr val="990000"/>
              </a:buClr>
              <a:buFontTx/>
              <a:buChar char="•"/>
              <a:defRPr/>
            </a:pPr>
            <a:r>
              <a:rPr lang="en-US" sz="4000" kern="0" dirty="0">
                <a:effectLst>
                  <a:outerShdw blurRad="38100" dist="38100" dir="2700000" algn="tl">
                    <a:srgbClr val="C0C0C0"/>
                  </a:outerShdw>
                </a:effectLst>
                <a:latin typeface="Candara" pitchFamily="34" charset="0"/>
                <a:cs typeface="+mn-cs"/>
              </a:rPr>
              <a:t>Paper prototyping</a:t>
            </a:r>
          </a:p>
          <a:p>
            <a:pPr marL="457029" indent="-457029" eaLnBrk="0" hangingPunct="0">
              <a:spcBef>
                <a:spcPts val="0"/>
              </a:spcBef>
              <a:spcAft>
                <a:spcPts val="600"/>
              </a:spcAft>
              <a:buClr>
                <a:srgbClr val="990000"/>
              </a:buClr>
              <a:buFontTx/>
              <a:buChar char="•"/>
              <a:defRPr/>
            </a:pPr>
            <a:r>
              <a:rPr lang="en-US" sz="4000" kern="0" dirty="0">
                <a:effectLst>
                  <a:outerShdw blurRad="38100" dist="38100" dir="2700000" algn="tl">
                    <a:srgbClr val="C0C0C0"/>
                  </a:outerShdw>
                </a:effectLst>
                <a:latin typeface="Candara" pitchFamily="34" charset="0"/>
              </a:rPr>
              <a:t>Lunch</a:t>
            </a:r>
          </a:p>
          <a:p>
            <a:pPr marL="457029" indent="-457029" eaLnBrk="0" hangingPunct="0">
              <a:spcBef>
                <a:spcPts val="0"/>
              </a:spcBef>
              <a:spcAft>
                <a:spcPts val="600"/>
              </a:spcAft>
              <a:buClr>
                <a:srgbClr val="990000"/>
              </a:buClr>
              <a:buFontTx/>
              <a:buChar char="•"/>
              <a:defRPr/>
            </a:pPr>
            <a:r>
              <a:rPr lang="en-US" sz="4000" kern="0" dirty="0">
                <a:effectLst>
                  <a:outerShdw blurRad="38100" dist="38100" dir="2700000" algn="tl">
                    <a:srgbClr val="C0C0C0"/>
                  </a:outerShdw>
                </a:effectLst>
                <a:latin typeface="Candara" pitchFamily="34" charset="0"/>
              </a:rPr>
              <a:t>One-page Designs</a:t>
            </a:r>
          </a:p>
          <a:p>
            <a:pPr marL="457029" indent="-457029" eaLnBrk="0" hangingPunct="0">
              <a:spcBef>
                <a:spcPts val="0"/>
              </a:spcBef>
              <a:spcAft>
                <a:spcPts val="600"/>
              </a:spcAft>
              <a:buClr>
                <a:srgbClr val="990000"/>
              </a:buClr>
              <a:buFontTx/>
              <a:buChar char="•"/>
              <a:defRPr/>
            </a:pPr>
            <a:r>
              <a:rPr lang="en-US" sz="4000" kern="0" dirty="0">
                <a:effectLst>
                  <a:outerShdw blurRad="38100" dist="38100" dir="2700000" algn="tl">
                    <a:srgbClr val="C0C0C0"/>
                  </a:outerShdw>
                </a:effectLst>
                <a:latin typeface="Candara" pitchFamily="34" charset="0"/>
              </a:rPr>
              <a:t>Design Jam</a:t>
            </a:r>
          </a:p>
          <a:p>
            <a:pPr marL="457029" indent="-457029" eaLnBrk="0" hangingPunct="0">
              <a:spcBef>
                <a:spcPts val="0"/>
              </a:spcBef>
              <a:spcAft>
                <a:spcPts val="600"/>
              </a:spcAft>
              <a:buClr>
                <a:srgbClr val="990000"/>
              </a:buClr>
              <a:buFontTx/>
              <a:buChar char="•"/>
              <a:defRPr/>
            </a:pPr>
            <a:r>
              <a:rPr lang="en-US" sz="4000" kern="0" dirty="0">
                <a:effectLst>
                  <a:outerShdw blurRad="38100" dist="38100" dir="2700000" algn="tl">
                    <a:srgbClr val="C0C0C0"/>
                  </a:outerShdw>
                </a:effectLst>
                <a:latin typeface="Candara" pitchFamily="34" charset="0"/>
              </a:rPr>
              <a:t>Pitches</a:t>
            </a:r>
          </a:p>
        </p:txBody>
      </p:sp>
      <p:sp>
        <p:nvSpPr>
          <p:cNvPr id="7" name="Rectangle 2"/>
          <p:cNvSpPr txBox="1">
            <a:spLocks noChangeArrowheads="1"/>
          </p:cNvSpPr>
          <p:nvPr/>
        </p:nvSpPr>
        <p:spPr>
          <a:xfrm>
            <a:off x="492916" y="171450"/>
            <a:ext cx="4522106"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Overview</a:t>
            </a:r>
          </a:p>
        </p:txBody>
      </p:sp>
    </p:spTree>
    <p:extLst>
      <p:ext uri="{BB962C8B-B14F-4D97-AF65-F5344CB8AC3E}">
        <p14:creationId xmlns:p14="http://schemas.microsoft.com/office/powerpoint/2010/main" val="1232036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3" name="Picture 5" descr="early-cell"/>
          <p:cNvPicPr>
            <a:picLocks noChangeAspect="1" noChangeArrowheads="1"/>
          </p:cNvPicPr>
          <p:nvPr/>
        </p:nvPicPr>
        <p:blipFill>
          <a:blip r:embed="rId3" cstate="print"/>
          <a:srcRect/>
          <a:stretch>
            <a:fillRect/>
          </a:stretch>
        </p:blipFill>
        <p:spPr bwMode="auto">
          <a:xfrm>
            <a:off x="425715" y="189932"/>
            <a:ext cx="11476721" cy="5970924"/>
          </a:xfrm>
          <a:prstGeom prst="rect">
            <a:avLst/>
          </a:prstGeom>
          <a:noFill/>
          <a:effectLst>
            <a:outerShdw dist="89803" dir="2700000" algn="ctr" rotWithShape="0">
              <a:srgbClr val="B2B2B2">
                <a:alpha val="50000"/>
              </a:srgbClr>
            </a:outerShdw>
          </a:effectLst>
        </p:spPr>
      </p:pic>
    </p:spTree>
    <p:extLst>
      <p:ext uri="{BB962C8B-B14F-4D97-AF65-F5344CB8AC3E}">
        <p14:creationId xmlns:p14="http://schemas.microsoft.com/office/powerpoint/2010/main" val="1522361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5" name="Picture 3" descr="FluorescentCells"/>
          <p:cNvPicPr>
            <a:picLocks noChangeAspect="1" noChangeArrowheads="1"/>
          </p:cNvPicPr>
          <p:nvPr/>
        </p:nvPicPr>
        <p:blipFill>
          <a:blip r:embed="rId3" cstate="print"/>
          <a:stretch>
            <a:fillRect/>
          </a:stretch>
        </p:blipFill>
        <p:spPr bwMode="auto">
          <a:xfrm>
            <a:off x="946184" y="423080"/>
            <a:ext cx="7080288" cy="5469852"/>
          </a:xfrm>
          <a:prstGeom prst="rect">
            <a:avLst/>
          </a:prstGeom>
          <a:noFill/>
          <a:effectLst>
            <a:outerShdw dist="107763" dir="2700000" algn="ctr" rotWithShape="0">
              <a:srgbClr val="B2B2B2">
                <a:alpha val="50000"/>
              </a:srgbClr>
            </a:outerShdw>
          </a:effectLst>
        </p:spPr>
      </p:pic>
      <p:sp>
        <p:nvSpPr>
          <p:cNvPr id="4" name="Rectangle 5"/>
          <p:cNvSpPr>
            <a:spLocks noChangeArrowheads="1"/>
          </p:cNvSpPr>
          <p:nvPr/>
        </p:nvSpPr>
        <p:spPr bwMode="auto">
          <a:xfrm>
            <a:off x="8358152" y="1524000"/>
            <a:ext cx="3453500" cy="4114800"/>
          </a:xfrm>
          <a:prstGeom prst="rect">
            <a:avLst/>
          </a:prstGeom>
          <a:noFill/>
          <a:ln w="9525">
            <a:noFill/>
            <a:miter lim="800000"/>
            <a:headEnd/>
            <a:tailEnd/>
          </a:ln>
          <a:effectLst/>
        </p:spPr>
        <p:txBody>
          <a:bodyPr/>
          <a:lstStyle/>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Eat and grow</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Organic</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Competition</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Drop</a:t>
            </a:r>
            <a:r>
              <a:rPr lang="en-US" sz="2400" b="1" dirty="0">
                <a:effectLst>
                  <a:outerShdw blurRad="38100" dist="38100" dir="2700000" algn="tl">
                    <a:srgbClr val="C0C0C0"/>
                  </a:outerShdw>
                </a:effectLst>
                <a:latin typeface="Trebuchet MS" pitchFamily="34" charset="0"/>
              </a:rPr>
              <a:t> </a:t>
            </a:r>
            <a:r>
              <a:rPr lang="en-US" sz="2400" dirty="0">
                <a:effectLst>
                  <a:outerShdw blurRad="38100" dist="38100" dir="2700000" algn="tl">
                    <a:srgbClr val="C0C0C0"/>
                  </a:outerShdw>
                </a:effectLst>
                <a:latin typeface="Trebuchet MS" pitchFamily="34" charset="0"/>
              </a:rPr>
              <a:t>of water</a:t>
            </a:r>
          </a:p>
        </p:txBody>
      </p:sp>
    </p:spTree>
    <p:extLst>
      <p:ext uri="{BB962C8B-B14F-4D97-AF65-F5344CB8AC3E}">
        <p14:creationId xmlns:p14="http://schemas.microsoft.com/office/powerpoint/2010/main" val="3768614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89" y="0"/>
            <a:ext cx="12188825"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3200">
              <a:latin typeface="Arial" charset="0"/>
            </a:endParaRPr>
          </a:p>
        </p:txBody>
      </p:sp>
      <p:pic>
        <p:nvPicPr>
          <p:cNvPr id="4" name="Picture 3" descr="fridge-game-2013.gif"/>
          <p:cNvPicPr>
            <a:picLocks noChangeAspect="1"/>
          </p:cNvPicPr>
          <p:nvPr/>
        </p:nvPicPr>
        <p:blipFill>
          <a:blip r:embed="rId2"/>
          <a:stretch>
            <a:fillRect/>
          </a:stretch>
        </p:blipFill>
        <p:spPr>
          <a:xfrm>
            <a:off x="2490789" y="23812"/>
            <a:ext cx="7235637" cy="6834188"/>
          </a:xfrm>
          <a:prstGeom prst="rect">
            <a:avLst/>
          </a:prstGeom>
        </p:spPr>
      </p:pic>
    </p:spTree>
    <p:extLst>
      <p:ext uri="{BB962C8B-B14F-4D97-AF65-F5344CB8AC3E}">
        <p14:creationId xmlns:p14="http://schemas.microsoft.com/office/powerpoint/2010/main" val="20098673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descr="late-cell"/>
          <p:cNvPicPr>
            <a:picLocks noChangeAspect="1" noChangeArrowheads="1"/>
          </p:cNvPicPr>
          <p:nvPr/>
        </p:nvPicPr>
        <p:blipFill>
          <a:blip r:embed="rId3" cstate="print"/>
          <a:stretch>
            <a:fillRect/>
          </a:stretch>
        </p:blipFill>
        <p:spPr bwMode="auto">
          <a:xfrm>
            <a:off x="1588" y="0"/>
            <a:ext cx="12200244" cy="6858000"/>
          </a:xfrm>
          <a:prstGeom prst="rect">
            <a:avLst/>
          </a:prstGeom>
          <a:noFill/>
          <a:effectLst>
            <a:outerShdw dist="89803" dir="2700000" algn="ctr" rotWithShape="0">
              <a:srgbClr val="B2B2B2">
                <a:alpha val="50000"/>
              </a:srgbClr>
            </a:outerShdw>
          </a:effectLst>
        </p:spPr>
      </p:pic>
    </p:spTree>
    <p:extLst>
      <p:ext uri="{BB962C8B-B14F-4D97-AF65-F5344CB8AC3E}">
        <p14:creationId xmlns:p14="http://schemas.microsoft.com/office/powerpoint/2010/main" val="1272427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ell-not-equal"/>
          <p:cNvPicPr>
            <a:picLocks noChangeAspect="1" noChangeArrowheads="1"/>
          </p:cNvPicPr>
          <p:nvPr/>
        </p:nvPicPr>
        <p:blipFill>
          <a:blip r:embed="rId3" cstate="print"/>
          <a:stretch>
            <a:fillRect/>
          </a:stretch>
        </p:blipFill>
        <p:spPr bwMode="auto">
          <a:xfrm>
            <a:off x="509456" y="1524001"/>
            <a:ext cx="7766531" cy="3539319"/>
          </a:xfrm>
          <a:prstGeom prst="rect">
            <a:avLst/>
          </a:prstGeom>
          <a:noFill/>
          <a:ln w="9525">
            <a:noFill/>
            <a:miter lim="800000"/>
            <a:headEnd/>
            <a:tailEnd/>
          </a:ln>
        </p:spPr>
      </p:pic>
      <p:sp>
        <p:nvSpPr>
          <p:cNvPr id="350213" name="Rectangle 5"/>
          <p:cNvSpPr>
            <a:spLocks noChangeArrowheads="1"/>
          </p:cNvSpPr>
          <p:nvPr/>
        </p:nvSpPr>
        <p:spPr bwMode="auto">
          <a:xfrm>
            <a:off x="8358152" y="1524000"/>
            <a:ext cx="3453500" cy="4114800"/>
          </a:xfrm>
          <a:prstGeom prst="rect">
            <a:avLst/>
          </a:prstGeom>
          <a:noFill/>
          <a:ln w="9525">
            <a:noFill/>
            <a:miter lim="800000"/>
            <a:headEnd/>
            <a:tailEnd/>
          </a:ln>
          <a:effectLst/>
        </p:spPr>
        <p:txBody>
          <a:bodyPr/>
          <a:lstStyle/>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Eat and grow</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Organic</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Competition</a:t>
            </a:r>
          </a:p>
          <a:p>
            <a:pPr marL="342900" indent="-342900">
              <a:lnSpc>
                <a:spcPct val="200000"/>
              </a:lnSpc>
              <a:spcBef>
                <a:spcPct val="20000"/>
              </a:spcBef>
              <a:buClr>
                <a:srgbClr val="606FAE"/>
              </a:buClr>
              <a:buFontTx/>
              <a:buChar char="•"/>
              <a:defRPr/>
            </a:pPr>
            <a:r>
              <a:rPr lang="en-US" sz="2400" b="1" dirty="0">
                <a:solidFill>
                  <a:srgbClr val="C00000"/>
                </a:solidFill>
                <a:effectLst>
                  <a:outerShdw blurRad="38100" dist="38100" dir="2700000" algn="tl">
                    <a:srgbClr val="C0C0C0"/>
                  </a:outerShdw>
                </a:effectLst>
                <a:latin typeface="Trebuchet MS" pitchFamily="34" charset="0"/>
              </a:rPr>
              <a:t>Pool</a:t>
            </a:r>
            <a:r>
              <a:rPr lang="en-US" sz="2400" dirty="0">
                <a:solidFill>
                  <a:srgbClr val="C00000"/>
                </a:solidFill>
                <a:effectLst>
                  <a:outerShdw blurRad="38100" dist="38100" dir="2700000" algn="tl">
                    <a:srgbClr val="C0C0C0"/>
                  </a:outerShdw>
                </a:effectLst>
                <a:latin typeface="Trebuchet MS" pitchFamily="34" charset="0"/>
              </a:rPr>
              <a:t> of water</a:t>
            </a:r>
          </a:p>
        </p:txBody>
      </p:sp>
    </p:spTree>
    <p:extLst>
      <p:ext uri="{BB962C8B-B14F-4D97-AF65-F5344CB8AC3E}">
        <p14:creationId xmlns:p14="http://schemas.microsoft.com/office/powerpoint/2010/main" val="1038447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9" name="Picture 3" descr="cell-01"/>
          <p:cNvPicPr>
            <a:picLocks noChangeAspect="1" noChangeArrowheads="1"/>
          </p:cNvPicPr>
          <p:nvPr/>
        </p:nvPicPr>
        <p:blipFill>
          <a:blip r:embed="rId3" cstate="print"/>
          <a:stretch>
            <a:fillRect/>
          </a:stretch>
        </p:blipFill>
        <p:spPr bwMode="auto">
          <a:xfrm>
            <a:off x="3275007" y="225189"/>
            <a:ext cx="5720458" cy="5907208"/>
          </a:xfrm>
          <a:prstGeom prst="rect">
            <a:avLst/>
          </a:prstGeom>
          <a:noFill/>
          <a:ln w="28575">
            <a:solidFill>
              <a:srgbClr val="606FAE"/>
            </a:solidFill>
            <a:miter lim="800000"/>
            <a:headEnd/>
            <a:tailEnd/>
          </a:ln>
          <a:effectLst>
            <a:outerShdw dist="107763" dir="2700000" algn="ctr" rotWithShape="0">
              <a:srgbClr val="B2B2B2">
                <a:alpha val="50000"/>
              </a:srgbClr>
            </a:outerShdw>
          </a:effectLst>
        </p:spPr>
      </p:pic>
    </p:spTree>
    <p:extLst>
      <p:ext uri="{BB962C8B-B14F-4D97-AF65-F5344CB8AC3E}">
        <p14:creationId xmlns:p14="http://schemas.microsoft.com/office/powerpoint/2010/main" val="794730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ell-02"/>
          <p:cNvPicPr>
            <a:picLocks noChangeAspect="1" noChangeArrowheads="1"/>
          </p:cNvPicPr>
          <p:nvPr/>
        </p:nvPicPr>
        <p:blipFill>
          <a:blip r:embed="rId3" cstate="print"/>
          <a:stretch>
            <a:fillRect/>
          </a:stretch>
        </p:blipFill>
        <p:spPr bwMode="auto">
          <a:xfrm>
            <a:off x="806571" y="1130495"/>
            <a:ext cx="8441684" cy="4355909"/>
          </a:xfrm>
          <a:prstGeom prst="rect">
            <a:avLst/>
          </a:prstGeom>
          <a:noFill/>
          <a:ln w="9525">
            <a:noFill/>
            <a:miter lim="800000"/>
            <a:headEnd/>
            <a:tailEnd/>
          </a:ln>
        </p:spPr>
      </p:pic>
      <p:sp>
        <p:nvSpPr>
          <p:cNvPr id="354309" name="Rectangle 5"/>
          <p:cNvSpPr>
            <a:spLocks noChangeArrowheads="1"/>
          </p:cNvSpPr>
          <p:nvPr/>
        </p:nvSpPr>
        <p:spPr bwMode="auto">
          <a:xfrm>
            <a:off x="9684981" y="1295400"/>
            <a:ext cx="1971796" cy="3505200"/>
          </a:xfrm>
          <a:prstGeom prst="rect">
            <a:avLst/>
          </a:prstGeom>
          <a:noFill/>
          <a:ln w="9525">
            <a:noFill/>
            <a:miter lim="800000"/>
            <a:headEnd/>
            <a:tailEnd/>
          </a:ln>
          <a:effectLst/>
        </p:spPr>
        <p:txBody>
          <a:bodyPr/>
          <a:lstStyle/>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Limbs</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Tails</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Mouths</a:t>
            </a:r>
          </a:p>
          <a:p>
            <a:pPr marL="342900" indent="-342900">
              <a:lnSpc>
                <a:spcPct val="200000"/>
              </a:lnSpc>
              <a:spcBef>
                <a:spcPct val="20000"/>
              </a:spcBef>
              <a:buClr>
                <a:srgbClr val="606FAE"/>
              </a:buClr>
              <a:buFontTx/>
              <a:buChar char="•"/>
              <a:defRPr/>
            </a:pPr>
            <a:r>
              <a:rPr lang="en-US" sz="2400" dirty="0">
                <a:effectLst>
                  <a:outerShdw blurRad="38100" dist="38100" dir="2700000" algn="tl">
                    <a:srgbClr val="C0C0C0"/>
                  </a:outerShdw>
                </a:effectLst>
                <a:latin typeface="Trebuchet MS" pitchFamily="34" charset="0"/>
              </a:rPr>
              <a:t>Eyes</a:t>
            </a:r>
          </a:p>
        </p:txBody>
      </p:sp>
    </p:spTree>
    <p:extLst>
      <p:ext uri="{BB962C8B-B14F-4D97-AF65-F5344CB8AC3E}">
        <p14:creationId xmlns:p14="http://schemas.microsoft.com/office/powerpoint/2010/main" val="1795737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89" y="0"/>
            <a:ext cx="12188825"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3200">
              <a:latin typeface="Arial" charset="0"/>
            </a:endParaRPr>
          </a:p>
        </p:txBody>
      </p:sp>
      <p:pic>
        <p:nvPicPr>
          <p:cNvPr id="352704" name="Picture 448" descr="cell-1"/>
          <p:cNvPicPr>
            <a:picLocks noChangeAspect="1" noChangeArrowheads="1"/>
          </p:cNvPicPr>
          <p:nvPr/>
        </p:nvPicPr>
        <p:blipFill>
          <a:blip r:embed="rId3" cstate="print"/>
          <a:srcRect/>
          <a:stretch>
            <a:fillRect/>
          </a:stretch>
        </p:blipFill>
        <p:spPr bwMode="auto">
          <a:xfrm>
            <a:off x="1784432" y="194482"/>
            <a:ext cx="8623139" cy="6469039"/>
          </a:xfrm>
          <a:prstGeom prst="rect">
            <a:avLst/>
          </a:prstGeom>
          <a:noFill/>
          <a:effectLst/>
        </p:spPr>
      </p:pic>
    </p:spTree>
    <p:extLst>
      <p:ext uri="{BB962C8B-B14F-4D97-AF65-F5344CB8AC3E}">
        <p14:creationId xmlns:p14="http://schemas.microsoft.com/office/powerpoint/2010/main" val="1088560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cell-excel"/>
          <p:cNvPicPr>
            <a:picLocks noChangeAspect="1" noChangeArrowheads="1"/>
          </p:cNvPicPr>
          <p:nvPr/>
        </p:nvPicPr>
        <p:blipFill>
          <a:blip r:embed="rId3" cstate="print"/>
          <a:stretch>
            <a:fillRect/>
          </a:stretch>
        </p:blipFill>
        <p:spPr bwMode="auto">
          <a:xfrm>
            <a:off x="1784736" y="224051"/>
            <a:ext cx="8725628" cy="5878892"/>
          </a:xfrm>
          <a:prstGeom prst="rect">
            <a:avLst/>
          </a:prstGeom>
          <a:noFill/>
          <a:ln w="9525">
            <a:noFill/>
            <a:miter lim="800000"/>
            <a:headEnd/>
            <a:tailEnd/>
          </a:ln>
        </p:spPr>
      </p:pic>
    </p:spTree>
    <p:extLst>
      <p:ext uri="{BB962C8B-B14F-4D97-AF65-F5344CB8AC3E}">
        <p14:creationId xmlns:p14="http://schemas.microsoft.com/office/powerpoint/2010/main" val="2029019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89" y="0"/>
            <a:ext cx="12188825"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3200">
              <a:latin typeface="Arial" charset="0"/>
            </a:endParaRPr>
          </a:p>
        </p:txBody>
      </p:sp>
      <p:pic>
        <p:nvPicPr>
          <p:cNvPr id="25602" name="Picture 3" descr="cell-2"/>
          <p:cNvPicPr>
            <a:picLocks noChangeAspect="1" noChangeArrowheads="1"/>
          </p:cNvPicPr>
          <p:nvPr/>
        </p:nvPicPr>
        <p:blipFill>
          <a:blip r:embed="rId3" cstate="print"/>
          <a:stretch>
            <a:fillRect/>
          </a:stretch>
        </p:blipFill>
        <p:spPr bwMode="auto">
          <a:xfrm>
            <a:off x="2286000" y="14289"/>
            <a:ext cx="7620000" cy="6829425"/>
          </a:xfrm>
          <a:prstGeom prst="rect">
            <a:avLst/>
          </a:prstGeom>
          <a:noFill/>
          <a:ln w="9525">
            <a:noFill/>
            <a:miter lim="800000"/>
            <a:headEnd/>
            <a:tailEnd/>
          </a:ln>
        </p:spPr>
      </p:pic>
    </p:spTree>
    <p:extLst>
      <p:ext uri="{BB962C8B-B14F-4D97-AF65-F5344CB8AC3E}">
        <p14:creationId xmlns:p14="http://schemas.microsoft.com/office/powerpoint/2010/main" val="1610276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579433" y="1351130"/>
            <a:ext cx="6000372" cy="4667534"/>
          </a:xfrm>
          <a:prstGeom prst="rect">
            <a:avLst/>
          </a:prstGeom>
        </p:spPr>
        <p:txBody>
          <a:bodyPr lIns="121874" tIns="60936" rIns="121874" bIns="60936"/>
          <a:lstStyle/>
          <a:p>
            <a:pPr marL="457029" indent="-457029" eaLnBrk="0" hangingPunct="0">
              <a:spcBef>
                <a:spcPts val="6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Indie</a:t>
            </a:r>
            <a:endParaRPr lang="en-US" sz="4400" b="1"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Experimental and iterative</a:t>
            </a:r>
          </a:p>
          <a:p>
            <a:pPr marL="457029" indent="-457029" eaLnBrk="0" hangingPunct="0">
              <a:spcBef>
                <a:spcPts val="18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Small Studio</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Work for hire</a:t>
            </a:r>
          </a:p>
          <a:p>
            <a:pPr marL="457029" indent="-457029" eaLnBrk="0" hangingPunct="0">
              <a:spcBef>
                <a:spcPts val="18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Large Studio</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Work for the shareholders</a:t>
            </a:r>
          </a:p>
          <a:p>
            <a:pPr marL="1066400" lvl="1" indent="-457029" eaLnBrk="0" hangingPunct="0">
              <a:spcBef>
                <a:spcPts val="0"/>
              </a:spcBef>
              <a:spcAft>
                <a:spcPts val="600"/>
              </a:spcAft>
              <a:buClr>
                <a:srgbClr val="990000"/>
              </a:buClr>
              <a:defRPr/>
            </a:pPr>
            <a:endParaRPr lang="en-US" sz="3600"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endParaRPr lang="en-US" sz="3600"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endParaRPr lang="en-US" sz="3600" kern="0" dirty="0">
              <a:effectLst>
                <a:outerShdw blurRad="38100" dist="38100" dir="2700000" algn="tl">
                  <a:srgbClr val="C0C0C0"/>
                </a:outerShdw>
              </a:effectLst>
              <a:latin typeface="Candara" pitchFamily="34" charset="0"/>
              <a:cs typeface="+mn-cs"/>
            </a:endParaRPr>
          </a:p>
        </p:txBody>
      </p:sp>
      <p:sp>
        <p:nvSpPr>
          <p:cNvPr id="7" name="Rectangle 2"/>
          <p:cNvSpPr txBox="1">
            <a:spLocks noChangeArrowheads="1"/>
          </p:cNvSpPr>
          <p:nvPr/>
        </p:nvSpPr>
        <p:spPr>
          <a:xfrm>
            <a:off x="492916" y="171450"/>
            <a:ext cx="10604303"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Pre-Production – Who Needs It?</a:t>
            </a:r>
          </a:p>
        </p:txBody>
      </p:sp>
      <p:sp>
        <p:nvSpPr>
          <p:cNvPr id="6" name="Rectangle 3"/>
          <p:cNvSpPr txBox="1">
            <a:spLocks noChangeArrowheads="1"/>
          </p:cNvSpPr>
          <p:nvPr/>
        </p:nvSpPr>
        <p:spPr>
          <a:xfrm>
            <a:off x="6143077" y="1351130"/>
            <a:ext cx="5527344" cy="4667534"/>
          </a:xfrm>
          <a:prstGeom prst="rect">
            <a:avLst/>
          </a:prstGeom>
        </p:spPr>
        <p:txBody>
          <a:bodyPr lIns="121874" tIns="60936" rIns="121874" bIns="60936"/>
          <a:lstStyle/>
          <a:p>
            <a:pPr marL="457029" indent="-457029" eaLnBrk="0" hangingPunct="0">
              <a:spcBef>
                <a:spcPts val="600"/>
              </a:spcBef>
              <a:spcAft>
                <a:spcPts val="600"/>
              </a:spcAft>
              <a:buClr>
                <a:srgbClr val="990000"/>
              </a:buClr>
              <a:buFontTx/>
              <a:buChar char="•"/>
              <a:defRPr/>
            </a:pPr>
            <a:endParaRPr lang="en-US" sz="4000" b="1"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No deadlines or budget</a:t>
            </a:r>
          </a:p>
          <a:p>
            <a:pPr marL="457029" indent="-457029" eaLnBrk="0" hangingPunct="0">
              <a:spcBef>
                <a:spcPts val="1800"/>
              </a:spcBef>
              <a:spcAft>
                <a:spcPts val="600"/>
              </a:spcAft>
              <a:buClr>
                <a:srgbClr val="990000"/>
              </a:buClr>
              <a:buFontTx/>
              <a:buChar char="•"/>
              <a:defRPr/>
            </a:pPr>
            <a:endParaRPr lang="en-US" sz="4000"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Rent and salaries</a:t>
            </a:r>
          </a:p>
          <a:p>
            <a:pPr marL="457029" indent="-457029" eaLnBrk="0" hangingPunct="0">
              <a:spcBef>
                <a:spcPts val="1800"/>
              </a:spcBef>
              <a:spcAft>
                <a:spcPts val="600"/>
              </a:spcAft>
              <a:buClr>
                <a:srgbClr val="990000"/>
              </a:buClr>
              <a:buFontTx/>
              <a:buChar char="•"/>
              <a:defRPr/>
            </a:pPr>
            <a:endParaRPr lang="en-US" sz="4000"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“Responsibility Profit”</a:t>
            </a:r>
          </a:p>
          <a:p>
            <a:pPr marL="1066400" lvl="1" indent="-457029" eaLnBrk="0" hangingPunct="0">
              <a:spcBef>
                <a:spcPts val="0"/>
              </a:spcBef>
              <a:spcAft>
                <a:spcPts val="600"/>
              </a:spcAft>
              <a:buClr>
                <a:srgbClr val="990000"/>
              </a:buClr>
              <a:buFontTx/>
              <a:buChar char="•"/>
              <a:defRPr/>
            </a:pPr>
            <a:endParaRPr lang="en-US" sz="3600"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endParaRPr lang="en-US" sz="3600" kern="0" dirty="0">
              <a:effectLst>
                <a:outerShdw blurRad="38100" dist="38100" dir="2700000" algn="tl">
                  <a:srgbClr val="C0C0C0"/>
                </a:outerShdw>
              </a:effectLst>
              <a:latin typeface="Candara" pitchFamily="34" charset="0"/>
              <a:cs typeface="+mn-cs"/>
            </a:endParaRPr>
          </a:p>
          <a:p>
            <a:pPr marL="1066400" lvl="1" indent="-457029" eaLnBrk="0" hangingPunct="0">
              <a:spcBef>
                <a:spcPts val="0"/>
              </a:spcBef>
              <a:spcAft>
                <a:spcPts val="600"/>
              </a:spcAft>
              <a:buClr>
                <a:srgbClr val="990000"/>
              </a:buClr>
              <a:buFontTx/>
              <a:buChar char="•"/>
              <a:defRPr/>
            </a:pPr>
            <a:endParaRPr lang="en-US" sz="3600" kern="0" dirty="0">
              <a:effectLst>
                <a:outerShdw blurRad="38100" dist="38100" dir="2700000" algn="tl">
                  <a:srgbClr val="C0C0C0"/>
                </a:outerShdw>
              </a:effectLst>
              <a:latin typeface="Candara" pitchFamily="34" charset="0"/>
              <a:cs typeface="+mn-cs"/>
            </a:endParaRPr>
          </a:p>
        </p:txBody>
      </p:sp>
    </p:spTree>
    <p:extLst>
      <p:ext uri="{BB962C8B-B14F-4D97-AF65-F5344CB8AC3E}">
        <p14:creationId xmlns:p14="http://schemas.microsoft.com/office/powerpoint/2010/main" val="4251294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pore-clg-1"/>
          <p:cNvPicPr>
            <a:picLocks noChangeAspect="1" noChangeArrowheads="1"/>
          </p:cNvPicPr>
          <p:nvPr/>
        </p:nvPicPr>
        <p:blipFill>
          <a:blip r:embed="rId3" cstate="print"/>
          <a:stretch>
            <a:fillRect/>
          </a:stretch>
        </p:blipFill>
        <p:spPr bwMode="auto">
          <a:xfrm>
            <a:off x="1201168" y="0"/>
            <a:ext cx="9789664" cy="6858000"/>
          </a:xfrm>
          <a:prstGeom prst="rect">
            <a:avLst/>
          </a:prstGeom>
          <a:noFill/>
          <a:ln w="9525">
            <a:noFill/>
            <a:miter lim="800000"/>
            <a:headEnd/>
            <a:tailEnd/>
          </a:ln>
        </p:spPr>
      </p:pic>
    </p:spTree>
    <p:extLst>
      <p:ext uri="{BB962C8B-B14F-4D97-AF65-F5344CB8AC3E}">
        <p14:creationId xmlns:p14="http://schemas.microsoft.com/office/powerpoint/2010/main" val="21543025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blue.jpg"/>
          <p:cNvPicPr>
            <a:picLocks noChangeAspect="1"/>
          </p:cNvPicPr>
          <p:nvPr/>
        </p:nvPicPr>
        <p:blipFill>
          <a:blip r:embed="rId3" cstate="print"/>
          <a:stretch>
            <a:fillRect/>
          </a:stretch>
        </p:blipFill>
        <p:spPr>
          <a:xfrm rot="16200000">
            <a:off x="2037865" y="260310"/>
            <a:ext cx="2567727" cy="2578426"/>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4" name="Picture 3" descr="12-green.jpg"/>
          <p:cNvPicPr>
            <a:picLocks noChangeAspect="1"/>
          </p:cNvPicPr>
          <p:nvPr/>
        </p:nvPicPr>
        <p:blipFill>
          <a:blip r:embed="rId4" cstate="print"/>
          <a:stretch>
            <a:fillRect/>
          </a:stretch>
        </p:blipFill>
        <p:spPr>
          <a:xfrm>
            <a:off x="6086702" y="260311"/>
            <a:ext cx="5661546" cy="570104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pic>
        <p:nvPicPr>
          <p:cNvPr id="5" name="Picture 4" descr="12-orange.jpg"/>
          <p:cNvPicPr>
            <a:picLocks noChangeAspect="1"/>
          </p:cNvPicPr>
          <p:nvPr/>
        </p:nvPicPr>
        <p:blipFill>
          <a:blip r:embed="rId5" cstate="print"/>
          <a:stretch>
            <a:fillRect/>
          </a:stretch>
        </p:blipFill>
        <p:spPr>
          <a:xfrm>
            <a:off x="534989" y="3260366"/>
            <a:ext cx="4947721" cy="2700989"/>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extLst>
      <p:ext uri="{BB962C8B-B14F-4D97-AF65-F5344CB8AC3E}">
        <p14:creationId xmlns:p14="http://schemas.microsoft.com/office/powerpoint/2010/main" val="1398847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nanobots.jpg"/>
          <p:cNvPicPr>
            <a:picLocks noChangeAspect="1"/>
          </p:cNvPicPr>
          <p:nvPr/>
        </p:nvPicPr>
        <p:blipFill>
          <a:blip r:embed="rId3" cstate="print"/>
          <a:stretch>
            <a:fillRect/>
          </a:stretch>
        </p:blipFill>
        <p:spPr>
          <a:xfrm>
            <a:off x="1589" y="0"/>
            <a:ext cx="12188825" cy="6858000"/>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spTree>
    <p:extLst>
      <p:ext uri="{BB962C8B-B14F-4D97-AF65-F5344CB8AC3E}">
        <p14:creationId xmlns:p14="http://schemas.microsoft.com/office/powerpoint/2010/main" val="1186392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4044" y="871470"/>
            <a:ext cx="11388180" cy="4696820"/>
            <a:chOff x="533400" y="666750"/>
            <a:chExt cx="8429625" cy="3476625"/>
          </a:xfrm>
        </p:grpSpPr>
        <p:pic>
          <p:nvPicPr>
            <p:cNvPr id="4" name="Picture 3" descr="12-microbotbox.jpg"/>
            <p:cNvPicPr>
              <a:picLocks noChangeAspect="1"/>
            </p:cNvPicPr>
            <p:nvPr/>
          </p:nvPicPr>
          <p:blipFill>
            <a:blip r:embed="rId3" cstate="print"/>
            <a:stretch>
              <a:fillRect/>
            </a:stretch>
          </p:blipFill>
          <p:spPr>
            <a:xfrm>
              <a:off x="533400" y="666750"/>
              <a:ext cx="2533650" cy="3476625"/>
            </a:xfrm>
            <a:prstGeom prst="rect">
              <a:avLst/>
            </a:prstGeom>
            <a:effectLst>
              <a:outerShdw blurRad="50800" dist="38100" dir="2700000" algn="tl" rotWithShape="0">
                <a:prstClr val="black">
                  <a:alpha val="40000"/>
                </a:prstClr>
              </a:outerShdw>
            </a:effectLst>
          </p:spPr>
        </p:pic>
        <p:pic>
          <p:nvPicPr>
            <p:cNvPr id="5" name="Picture 4" descr="12-microbotscreen.jpg"/>
            <p:cNvPicPr>
              <a:picLocks noChangeAspect="1"/>
            </p:cNvPicPr>
            <p:nvPr/>
          </p:nvPicPr>
          <p:blipFill>
            <a:blip r:embed="rId4" cstate="print"/>
            <a:stretch>
              <a:fillRect/>
            </a:stretch>
          </p:blipFill>
          <p:spPr>
            <a:xfrm>
              <a:off x="3276600" y="971550"/>
              <a:ext cx="5686425" cy="3000375"/>
            </a:xfrm>
            <a:prstGeom prst="rect">
              <a:avLst/>
            </a:prstGeom>
            <a:solidFill>
              <a:srgbClr val="606FAE"/>
            </a:solidFill>
            <a:ln w="19050" algn="ctr">
              <a:solidFill>
                <a:schemeClr val="bg1"/>
              </a:solidFill>
              <a:miter lim="800000"/>
              <a:headEnd/>
              <a:tailEnd/>
            </a:ln>
            <a:effectLst>
              <a:outerShdw blurRad="50800" dist="76200" dir="2700000" algn="tl" rotWithShape="0">
                <a:prstClr val="black">
                  <a:alpha val="30000"/>
                </a:prstClr>
              </a:outerShdw>
            </a:effectLst>
          </p:spPr>
        </p:pic>
      </p:grpSp>
    </p:spTree>
    <p:extLst>
      <p:ext uri="{BB962C8B-B14F-4D97-AF65-F5344CB8AC3E}">
        <p14:creationId xmlns:p14="http://schemas.microsoft.com/office/powerpoint/2010/main" val="1018782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pore-crg"/>
          <p:cNvPicPr>
            <a:picLocks noChangeAspect="1" noChangeArrowheads="1"/>
          </p:cNvPicPr>
          <p:nvPr/>
        </p:nvPicPr>
        <p:blipFill>
          <a:blip r:embed="rId3" cstate="print"/>
          <a:stretch>
            <a:fillRect/>
          </a:stretch>
        </p:blipFill>
        <p:spPr bwMode="auto">
          <a:xfrm>
            <a:off x="2084987" y="264545"/>
            <a:ext cx="7811228" cy="5858421"/>
          </a:xfrm>
          <a:prstGeom prst="rect">
            <a:avLst/>
          </a:prstGeom>
          <a:solidFill>
            <a:srgbClr val="606FAE"/>
          </a:solidFill>
          <a:ln w="28575" algn="ctr">
            <a:solidFill>
              <a:schemeClr val="tx1"/>
            </a:solidFill>
            <a:miter lim="800000"/>
            <a:headEnd/>
            <a:tailEnd/>
          </a:ln>
        </p:spPr>
      </p:pic>
    </p:spTree>
    <p:extLst>
      <p:ext uri="{BB962C8B-B14F-4D97-AF65-F5344CB8AC3E}">
        <p14:creationId xmlns:p14="http://schemas.microsoft.com/office/powerpoint/2010/main" val="572221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rg-rps-chart"/>
          <p:cNvPicPr>
            <a:picLocks noChangeAspect="1" noChangeArrowheads="1"/>
          </p:cNvPicPr>
          <p:nvPr/>
        </p:nvPicPr>
        <p:blipFill>
          <a:blip r:embed="rId3" cstate="print"/>
          <a:stretch>
            <a:fillRect/>
          </a:stretch>
        </p:blipFill>
        <p:spPr bwMode="auto">
          <a:xfrm>
            <a:off x="1592120" y="193201"/>
            <a:ext cx="9007760" cy="6553145"/>
          </a:xfrm>
          <a:prstGeom prst="rect">
            <a:avLst/>
          </a:prstGeom>
          <a:noFill/>
          <a:ln w="9525">
            <a:noFill/>
            <a:miter lim="800000"/>
            <a:headEnd/>
            <a:tailEnd/>
          </a:ln>
        </p:spPr>
      </p:pic>
    </p:spTree>
    <p:extLst>
      <p:ext uri="{BB962C8B-B14F-4D97-AF65-F5344CB8AC3E}">
        <p14:creationId xmlns:p14="http://schemas.microsoft.com/office/powerpoint/2010/main" val="470851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descr="civ-tokens"/>
          <p:cNvPicPr>
            <a:picLocks noChangeAspect="1" noChangeArrowheads="1"/>
          </p:cNvPicPr>
          <p:nvPr/>
        </p:nvPicPr>
        <p:blipFill>
          <a:blip r:embed="rId3" cstate="print"/>
          <a:stretch>
            <a:fillRect/>
          </a:stretch>
        </p:blipFill>
        <p:spPr bwMode="auto">
          <a:xfrm rot="21334108">
            <a:off x="892924" y="457200"/>
            <a:ext cx="8298903" cy="2597624"/>
          </a:xfrm>
          <a:prstGeom prst="rect">
            <a:avLst/>
          </a:prstGeom>
          <a:noFill/>
          <a:effectLst>
            <a:outerShdw dist="53882" dir="2700000" algn="ctr" rotWithShape="0">
              <a:srgbClr val="B2B2B2">
                <a:alpha val="50000"/>
              </a:srgbClr>
            </a:outerShdw>
          </a:effectLst>
        </p:spPr>
      </p:pic>
      <p:pic>
        <p:nvPicPr>
          <p:cNvPr id="315396" name="Picture 4" descr="civ-rps"/>
          <p:cNvPicPr>
            <a:picLocks noChangeAspect="1" noChangeArrowheads="1"/>
          </p:cNvPicPr>
          <p:nvPr/>
        </p:nvPicPr>
        <p:blipFill>
          <a:blip r:embed="rId4" cstate="print"/>
          <a:stretch>
            <a:fillRect/>
          </a:stretch>
        </p:blipFill>
        <p:spPr bwMode="auto">
          <a:xfrm>
            <a:off x="8665628" y="1693497"/>
            <a:ext cx="3162459" cy="2605548"/>
          </a:xfrm>
          <a:prstGeom prst="rect">
            <a:avLst/>
          </a:prstGeom>
          <a:noFill/>
          <a:ln w="19050">
            <a:solidFill>
              <a:srgbClr val="606FAE"/>
            </a:solidFill>
            <a:miter lim="800000"/>
            <a:headEnd/>
            <a:tailEnd/>
          </a:ln>
          <a:effectLst>
            <a:outerShdw dist="71842" dir="2700000" algn="ctr" rotWithShape="0">
              <a:srgbClr val="B2B2B2">
                <a:alpha val="50000"/>
              </a:srgbClr>
            </a:outerShdw>
          </a:effectLst>
        </p:spPr>
      </p:pic>
      <p:pic>
        <p:nvPicPr>
          <p:cNvPr id="315397" name="Picture 5" descr="civ-city2"/>
          <p:cNvPicPr>
            <a:picLocks noChangeAspect="1" noChangeArrowheads="1"/>
          </p:cNvPicPr>
          <p:nvPr/>
        </p:nvPicPr>
        <p:blipFill>
          <a:blip r:embed="rId5" cstate="print"/>
          <a:stretch>
            <a:fillRect/>
          </a:stretch>
        </p:blipFill>
        <p:spPr bwMode="auto">
          <a:xfrm>
            <a:off x="2072672" y="3449507"/>
            <a:ext cx="4738074" cy="1699076"/>
          </a:xfrm>
          <a:prstGeom prst="rect">
            <a:avLst/>
          </a:prstGeom>
          <a:noFill/>
          <a:effectLst>
            <a:outerShdw dist="89803" dir="2700000" algn="ctr" rotWithShape="0">
              <a:srgbClr val="B2B2B2">
                <a:alpha val="50000"/>
              </a:srgbClr>
            </a:outerShdw>
          </a:effectLst>
        </p:spPr>
      </p:pic>
      <p:pic>
        <p:nvPicPr>
          <p:cNvPr id="315398" name="Picture 6" descr="civ-city1"/>
          <p:cNvPicPr>
            <a:picLocks noChangeAspect="1" noChangeArrowheads="1"/>
          </p:cNvPicPr>
          <p:nvPr/>
        </p:nvPicPr>
        <p:blipFill>
          <a:blip r:embed="rId6" cstate="print"/>
          <a:stretch>
            <a:fillRect/>
          </a:stretch>
        </p:blipFill>
        <p:spPr bwMode="auto">
          <a:xfrm rot="21402483">
            <a:off x="4208854" y="4319587"/>
            <a:ext cx="4738074" cy="1699076"/>
          </a:xfrm>
          <a:prstGeom prst="rect">
            <a:avLst/>
          </a:prstGeom>
          <a:noFill/>
          <a:effectLst>
            <a:outerShdw dist="89803" dir="2700000" algn="ctr" rotWithShape="0">
              <a:srgbClr val="B2B2B2">
                <a:alpha val="50000"/>
              </a:srgbClr>
            </a:outerShdw>
          </a:effectLst>
        </p:spPr>
      </p:pic>
    </p:spTree>
    <p:extLst>
      <p:ext uri="{BB962C8B-B14F-4D97-AF65-F5344CB8AC3E}">
        <p14:creationId xmlns:p14="http://schemas.microsoft.com/office/powerpoint/2010/main" val="848539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5" name="Picture 3" descr="civ-rules"/>
          <p:cNvPicPr>
            <a:picLocks noChangeAspect="1" noChangeArrowheads="1"/>
          </p:cNvPicPr>
          <p:nvPr/>
        </p:nvPicPr>
        <p:blipFill>
          <a:blip r:embed="rId3" cstate="print"/>
          <a:stretch>
            <a:fillRect/>
          </a:stretch>
        </p:blipFill>
        <p:spPr bwMode="auto">
          <a:xfrm rot="21426335">
            <a:off x="595812" y="228600"/>
            <a:ext cx="5123371" cy="5803710"/>
          </a:xfrm>
          <a:prstGeom prst="rect">
            <a:avLst/>
          </a:prstGeom>
          <a:noFill/>
          <a:ln w="19050">
            <a:solidFill>
              <a:srgbClr val="606FAE"/>
            </a:solidFill>
            <a:miter lim="800000"/>
            <a:headEnd/>
            <a:tailEnd/>
          </a:ln>
          <a:effectLst>
            <a:outerShdw dist="89803" dir="2700000" algn="ctr" rotWithShape="0">
              <a:srgbClr val="B2B2B2">
                <a:alpha val="50000"/>
              </a:srgbClr>
            </a:outerShdw>
          </a:effectLst>
        </p:spPr>
      </p:pic>
      <p:pic>
        <p:nvPicPr>
          <p:cNvPr id="376837" name="Picture 5" descr="civ-costs"/>
          <p:cNvPicPr>
            <a:picLocks noChangeAspect="1" noChangeArrowheads="1"/>
          </p:cNvPicPr>
          <p:nvPr/>
        </p:nvPicPr>
        <p:blipFill>
          <a:blip r:embed="rId4" cstate="print"/>
          <a:stretch>
            <a:fillRect/>
          </a:stretch>
        </p:blipFill>
        <p:spPr bwMode="auto">
          <a:xfrm rot="382240">
            <a:off x="4369250" y="1370216"/>
            <a:ext cx="7512597" cy="4384485"/>
          </a:xfrm>
          <a:prstGeom prst="rect">
            <a:avLst/>
          </a:prstGeom>
          <a:noFill/>
          <a:ln w="19050" algn="ctr">
            <a:solidFill>
              <a:srgbClr val="606FAE"/>
            </a:solidFill>
            <a:miter lim="800000"/>
            <a:headEnd/>
            <a:tailEnd/>
          </a:ln>
          <a:effectLst>
            <a:outerShdw dist="89803" dir="2700000" algn="ctr" rotWithShape="0">
              <a:srgbClr val="B2B2B2">
                <a:alpha val="50000"/>
              </a:srgbClr>
            </a:outerShdw>
          </a:effectLst>
        </p:spPr>
      </p:pic>
    </p:spTree>
    <p:extLst>
      <p:ext uri="{BB962C8B-B14F-4D97-AF65-F5344CB8AC3E}">
        <p14:creationId xmlns:p14="http://schemas.microsoft.com/office/powerpoint/2010/main" val="305375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pore-civ"/>
          <p:cNvPicPr>
            <a:picLocks noChangeAspect="1" noChangeArrowheads="1"/>
          </p:cNvPicPr>
          <p:nvPr/>
        </p:nvPicPr>
        <p:blipFill>
          <a:blip r:embed="rId3" cstate="print"/>
          <a:stretch>
            <a:fillRect/>
          </a:stretch>
        </p:blipFill>
        <p:spPr bwMode="auto">
          <a:xfrm>
            <a:off x="1588" y="0"/>
            <a:ext cx="12188825" cy="6858000"/>
          </a:xfrm>
          <a:prstGeom prst="rect">
            <a:avLst/>
          </a:prstGeom>
          <a:solidFill>
            <a:srgbClr val="606FAE"/>
          </a:solidFill>
          <a:ln w="28575" algn="ctr">
            <a:noFill/>
            <a:miter lim="800000"/>
            <a:headEnd/>
            <a:tailEnd/>
          </a:ln>
          <a:effectLst/>
        </p:spPr>
      </p:pic>
    </p:spTree>
    <p:extLst>
      <p:ext uri="{BB962C8B-B14F-4D97-AF65-F5344CB8AC3E}">
        <p14:creationId xmlns:p14="http://schemas.microsoft.com/office/powerpoint/2010/main" val="2398188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8" name="Picture 4" descr="ga-ui"/>
          <p:cNvPicPr>
            <a:picLocks noChangeAspect="1" noChangeArrowheads="1"/>
          </p:cNvPicPr>
          <p:nvPr/>
        </p:nvPicPr>
        <p:blipFill>
          <a:blip r:embed="rId3" cstate="print"/>
          <a:stretch>
            <a:fillRect/>
          </a:stretch>
        </p:blipFill>
        <p:spPr bwMode="auto">
          <a:xfrm>
            <a:off x="1587" y="0"/>
            <a:ext cx="12188826" cy="6858000"/>
          </a:xfrm>
          <a:prstGeom prst="rect">
            <a:avLst/>
          </a:prstGeom>
          <a:noFill/>
          <a:ln w="19050" algn="ctr">
            <a:solidFill>
              <a:srgbClr val="606FAE"/>
            </a:solidFill>
            <a:miter lim="800000"/>
            <a:headEnd/>
            <a:tailEnd/>
          </a:ln>
          <a:effectLst/>
        </p:spPr>
      </p:pic>
    </p:spTree>
    <p:extLst>
      <p:ext uri="{BB962C8B-B14F-4D97-AF65-F5344CB8AC3E}">
        <p14:creationId xmlns:p14="http://schemas.microsoft.com/office/powerpoint/2010/main" val="478908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111700" y="1378427"/>
            <a:ext cx="9985518" cy="4476465"/>
          </a:xfrm>
          <a:prstGeom prst="rect">
            <a:avLst/>
          </a:prstGeom>
        </p:spPr>
        <p:txBody>
          <a:bodyPr lIns="121874" tIns="60936" rIns="121874" bIns="60936"/>
          <a:lstStyle/>
          <a:p>
            <a:pPr marL="457029" indent="-457029" eaLnBrk="0" hangingPunct="0">
              <a:spcBef>
                <a:spcPts val="6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Gather Information</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Audience</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Platform</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Budget</a:t>
            </a:r>
            <a:endParaRPr lang="en-US" sz="3600" kern="0" dirty="0">
              <a:effectLst>
                <a:outerShdw blurRad="38100" dist="38100" dir="2700000" algn="tl">
                  <a:srgbClr val="C0C0C0"/>
                </a:outerShdw>
              </a:effectLst>
              <a:latin typeface="Candara" pitchFamily="34" charset="0"/>
              <a:cs typeface="+mn-cs"/>
            </a:endParaRP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Time</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Money</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People</a:t>
            </a:r>
          </a:p>
        </p:txBody>
      </p:sp>
      <p:sp>
        <p:nvSpPr>
          <p:cNvPr id="7" name="Rectangle 2"/>
          <p:cNvSpPr txBox="1">
            <a:spLocks noChangeArrowheads="1"/>
          </p:cNvSpPr>
          <p:nvPr/>
        </p:nvSpPr>
        <p:spPr>
          <a:xfrm>
            <a:off x="492916" y="171450"/>
            <a:ext cx="7806511"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Pre-Production Goals</a:t>
            </a:r>
          </a:p>
        </p:txBody>
      </p:sp>
    </p:spTree>
    <p:extLst>
      <p:ext uri="{BB962C8B-B14F-4D97-AF65-F5344CB8AC3E}">
        <p14:creationId xmlns:p14="http://schemas.microsoft.com/office/powerpoint/2010/main" val="8355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4294967295"/>
          </p:nvPr>
        </p:nvSpPr>
        <p:spPr>
          <a:xfrm>
            <a:off x="914400" y="1554480"/>
            <a:ext cx="9750425" cy="4495591"/>
          </a:xfrm>
          <a:prstGeom prst="rect">
            <a:avLst/>
          </a:prstGeom>
        </p:spPr>
        <p:txBody>
          <a:bodyPr/>
          <a:lstStyle/>
          <a:p>
            <a:pPr>
              <a:spcBef>
                <a:spcPts val="600"/>
              </a:spcBef>
              <a:spcAft>
                <a:spcPts val="600"/>
              </a:spcAft>
              <a:buClr>
                <a:srgbClr val="990000"/>
              </a:buClr>
              <a:buNone/>
              <a:defRPr/>
            </a:pPr>
            <a:r>
              <a:rPr lang="en-US" sz="4000" b="1" dirty="0">
                <a:latin typeface="Candara" pitchFamily="34" charset="0"/>
              </a:rPr>
              <a:t>What to Do</a:t>
            </a:r>
          </a:p>
          <a:p>
            <a:pPr marL="1066400" lvl="1" indent="-457029">
              <a:spcBef>
                <a:spcPts val="0"/>
              </a:spcBef>
              <a:spcAft>
                <a:spcPts val="600"/>
              </a:spcAft>
              <a:buClr>
                <a:srgbClr val="990000"/>
              </a:buClr>
              <a:buFontTx/>
              <a:buChar char="•"/>
              <a:defRPr/>
            </a:pPr>
            <a:r>
              <a:rPr lang="en-US" sz="3200" dirty="0">
                <a:latin typeface="Candara" pitchFamily="34" charset="0"/>
              </a:rPr>
              <a:t>Focus on one key idea at a time</a:t>
            </a:r>
          </a:p>
          <a:p>
            <a:pPr marL="1066400" lvl="1" indent="-457029">
              <a:spcBef>
                <a:spcPts val="0"/>
              </a:spcBef>
              <a:spcAft>
                <a:spcPts val="600"/>
              </a:spcAft>
              <a:buClr>
                <a:srgbClr val="990000"/>
              </a:buClr>
              <a:buFontTx/>
              <a:buChar char="•"/>
              <a:defRPr/>
            </a:pPr>
            <a:r>
              <a:rPr lang="en-US" sz="3200" dirty="0">
                <a:latin typeface="Candara" pitchFamily="34" charset="0"/>
              </a:rPr>
              <a:t>Abstract as much as possible</a:t>
            </a:r>
          </a:p>
          <a:p>
            <a:pPr>
              <a:spcBef>
                <a:spcPts val="600"/>
              </a:spcBef>
              <a:spcAft>
                <a:spcPts val="600"/>
              </a:spcAft>
              <a:buClr>
                <a:srgbClr val="990000"/>
              </a:buClr>
              <a:buNone/>
              <a:defRPr/>
            </a:pPr>
            <a:r>
              <a:rPr lang="en-US" sz="4000" b="1" dirty="0">
                <a:latin typeface="Candara" pitchFamily="34" charset="0"/>
              </a:rPr>
              <a:t>What Not to Do</a:t>
            </a:r>
          </a:p>
          <a:p>
            <a:pPr marL="1066400" lvl="1" indent="-457029">
              <a:spcBef>
                <a:spcPts val="0"/>
              </a:spcBef>
              <a:spcAft>
                <a:spcPts val="600"/>
              </a:spcAft>
              <a:buClr>
                <a:srgbClr val="990000"/>
              </a:buClr>
              <a:buFontTx/>
              <a:buChar char="•"/>
              <a:defRPr/>
            </a:pPr>
            <a:r>
              <a:rPr lang="en-US" sz="3200" dirty="0">
                <a:latin typeface="Candara" pitchFamily="34" charset="0"/>
              </a:rPr>
              <a:t>Don’t worry if the paper version is not “fun”</a:t>
            </a:r>
          </a:p>
          <a:p>
            <a:pPr marL="1066400" lvl="1" indent="-457029">
              <a:spcBef>
                <a:spcPts val="0"/>
              </a:spcBef>
              <a:spcAft>
                <a:spcPts val="600"/>
              </a:spcAft>
              <a:buClr>
                <a:srgbClr val="990000"/>
              </a:buClr>
              <a:buFontTx/>
              <a:buChar char="•"/>
              <a:defRPr/>
            </a:pPr>
            <a:r>
              <a:rPr lang="en-US" sz="3200" dirty="0">
                <a:latin typeface="Candara" pitchFamily="34" charset="0"/>
              </a:rPr>
              <a:t>Don’t try to duplicate the entire game</a:t>
            </a:r>
          </a:p>
          <a:p>
            <a:pPr marL="1066400" lvl="1" indent="-457029">
              <a:spcBef>
                <a:spcPts val="0"/>
              </a:spcBef>
              <a:spcAft>
                <a:spcPts val="600"/>
              </a:spcAft>
              <a:buClr>
                <a:srgbClr val="990000"/>
              </a:buClr>
              <a:buFontTx/>
              <a:buChar char="•"/>
              <a:defRPr/>
            </a:pPr>
            <a:r>
              <a:rPr lang="en-US" sz="3200" dirty="0">
                <a:latin typeface="Candara" pitchFamily="34" charset="0"/>
              </a:rPr>
              <a:t>Don’t simulate computer functions (math, physics, etc.)</a:t>
            </a:r>
          </a:p>
        </p:txBody>
      </p:sp>
      <p:sp>
        <p:nvSpPr>
          <p:cNvPr id="4" name="Rectangle 2"/>
          <p:cNvSpPr txBox="1">
            <a:spLocks noChangeArrowheads="1"/>
          </p:cNvSpPr>
          <p:nvPr/>
        </p:nvSpPr>
        <p:spPr>
          <a:xfrm>
            <a:off x="492916" y="171450"/>
            <a:ext cx="9894619"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Creating Paper Prototypes</a:t>
            </a:r>
          </a:p>
        </p:txBody>
      </p:sp>
    </p:spTree>
    <p:extLst>
      <p:ext uri="{BB962C8B-B14F-4D97-AF65-F5344CB8AC3E}">
        <p14:creationId xmlns:p14="http://schemas.microsoft.com/office/powerpoint/2010/main" val="28088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7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5" name="Rectangle 3"/>
          <p:cNvSpPr>
            <a:spLocks noGrp="1" noChangeArrowheads="1"/>
          </p:cNvSpPr>
          <p:nvPr>
            <p:ph type="body" idx="4294967295"/>
          </p:nvPr>
        </p:nvSpPr>
        <p:spPr>
          <a:xfrm>
            <a:off x="914400" y="1554480"/>
            <a:ext cx="11109325" cy="4301647"/>
          </a:xfrm>
          <a:prstGeom prst="rect">
            <a:avLst/>
          </a:prstGeom>
        </p:spPr>
        <p:txBody>
          <a:bodyPr/>
          <a:lstStyle/>
          <a:p>
            <a:pPr>
              <a:spcBef>
                <a:spcPts val="600"/>
              </a:spcBef>
              <a:spcAft>
                <a:spcPts val="600"/>
              </a:spcAft>
              <a:buClr>
                <a:srgbClr val="990000"/>
              </a:buClr>
              <a:buNone/>
              <a:defRPr/>
            </a:pPr>
            <a:r>
              <a:rPr lang="en-US" sz="4000" b="1" dirty="0">
                <a:latin typeface="Candara" pitchFamily="34" charset="0"/>
              </a:rPr>
              <a:t>What are the benefits?</a:t>
            </a:r>
          </a:p>
          <a:p>
            <a:pPr marL="1066400" lvl="1" indent="-457029">
              <a:spcBef>
                <a:spcPts val="0"/>
              </a:spcBef>
              <a:spcAft>
                <a:spcPts val="1800"/>
              </a:spcAft>
              <a:buClr>
                <a:srgbClr val="990000"/>
              </a:buClr>
              <a:buFontTx/>
              <a:buChar char="•"/>
              <a:defRPr/>
            </a:pPr>
            <a:r>
              <a:rPr lang="en-US" sz="3200" dirty="0">
                <a:latin typeface="Candara" pitchFamily="34" charset="0"/>
              </a:rPr>
              <a:t>Quick and cheap. No artists or programmers required.</a:t>
            </a:r>
          </a:p>
          <a:p>
            <a:pPr marL="1066400" lvl="1" indent="-457029">
              <a:spcBef>
                <a:spcPts val="0"/>
              </a:spcBef>
              <a:spcAft>
                <a:spcPts val="1800"/>
              </a:spcAft>
              <a:buClr>
                <a:srgbClr val="990000"/>
              </a:buClr>
              <a:buFontTx/>
              <a:buChar char="•"/>
              <a:defRPr/>
            </a:pPr>
            <a:r>
              <a:rPr lang="en-US" sz="3200" dirty="0">
                <a:latin typeface="Candara" pitchFamily="34" charset="0"/>
              </a:rPr>
              <a:t>Gives you a head start.</a:t>
            </a:r>
          </a:p>
          <a:p>
            <a:pPr marL="1066400" lvl="1" indent="-457029">
              <a:spcBef>
                <a:spcPts val="0"/>
              </a:spcBef>
              <a:spcAft>
                <a:spcPts val="1800"/>
              </a:spcAft>
              <a:buClr>
                <a:srgbClr val="990000"/>
              </a:buClr>
              <a:buFontTx/>
              <a:buChar char="•"/>
              <a:defRPr/>
            </a:pPr>
            <a:r>
              <a:rPr lang="en-US" sz="3200" dirty="0">
                <a:latin typeface="Candara" pitchFamily="34" charset="0"/>
              </a:rPr>
              <a:t>Generates a shared vocabulary. To make your prototype you have to talk about your game.</a:t>
            </a:r>
          </a:p>
          <a:p>
            <a:pPr marL="1066400" lvl="1" indent="-457029">
              <a:spcBef>
                <a:spcPts val="0"/>
              </a:spcBef>
              <a:spcAft>
                <a:spcPts val="1800"/>
              </a:spcAft>
              <a:buClr>
                <a:srgbClr val="990000"/>
              </a:buClr>
              <a:buFontTx/>
              <a:buChar char="•"/>
              <a:defRPr/>
            </a:pPr>
            <a:r>
              <a:rPr lang="en-US" sz="3200" dirty="0">
                <a:latin typeface="Candara" pitchFamily="34" charset="0"/>
              </a:rPr>
              <a:t>Keeps the team’s imagination in sync. Everyone sees the same thing.</a:t>
            </a:r>
          </a:p>
        </p:txBody>
      </p:sp>
      <p:sp>
        <p:nvSpPr>
          <p:cNvPr id="4" name="Rectangle 2"/>
          <p:cNvSpPr txBox="1">
            <a:spLocks noChangeArrowheads="1"/>
          </p:cNvSpPr>
          <p:nvPr/>
        </p:nvSpPr>
        <p:spPr>
          <a:xfrm>
            <a:off x="492916" y="171450"/>
            <a:ext cx="9894619"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Working with Paper Prototypes</a:t>
            </a:r>
          </a:p>
        </p:txBody>
      </p:sp>
    </p:spTree>
    <p:extLst>
      <p:ext uri="{BB962C8B-B14F-4D97-AF65-F5344CB8AC3E}">
        <p14:creationId xmlns:p14="http://schemas.microsoft.com/office/powerpoint/2010/main" val="137449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7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7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7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7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descr="001"/>
          <p:cNvPicPr>
            <a:picLocks noChangeAspect="1" noChangeArrowheads="1"/>
          </p:cNvPicPr>
          <p:nvPr/>
        </p:nvPicPr>
        <p:blipFill>
          <a:blip r:embed="rId3" cstate="print"/>
          <a:stretch>
            <a:fillRect/>
          </a:stretch>
        </p:blipFill>
        <p:spPr bwMode="auto">
          <a:xfrm>
            <a:off x="3449288" y="192205"/>
            <a:ext cx="5546175" cy="5936140"/>
          </a:xfrm>
          <a:prstGeom prst="rect">
            <a:avLst/>
          </a:prstGeom>
          <a:noFill/>
          <a:ln w="9525">
            <a:noFill/>
            <a:miter lim="800000"/>
            <a:headEnd/>
            <a:tailEnd/>
          </a:ln>
        </p:spPr>
      </p:pic>
    </p:spTree>
    <p:extLst>
      <p:ext uri="{BB962C8B-B14F-4D97-AF65-F5344CB8AC3E}">
        <p14:creationId xmlns:p14="http://schemas.microsoft.com/office/powerpoint/2010/main" val="36679504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spg-fridge"/>
          <p:cNvPicPr>
            <a:picLocks noChangeAspect="1" noChangeArrowheads="1"/>
          </p:cNvPicPr>
          <p:nvPr/>
        </p:nvPicPr>
        <p:blipFill>
          <a:blip r:embed="rId3" cstate="print"/>
          <a:srcRect/>
          <a:stretch>
            <a:fillRect/>
          </a:stretch>
        </p:blipFill>
        <p:spPr bwMode="auto">
          <a:xfrm>
            <a:off x="1588" y="0"/>
            <a:ext cx="12188825" cy="6949440"/>
          </a:xfrm>
          <a:prstGeom prst="rect">
            <a:avLst/>
          </a:prstGeom>
          <a:noFill/>
          <a:ln w="9525">
            <a:noFill/>
            <a:miter lim="800000"/>
            <a:headEnd/>
            <a:tailEnd/>
          </a:ln>
        </p:spPr>
      </p:pic>
    </p:spTree>
    <p:extLst>
      <p:ext uri="{BB962C8B-B14F-4D97-AF65-F5344CB8AC3E}">
        <p14:creationId xmlns:p14="http://schemas.microsoft.com/office/powerpoint/2010/main" val="2528383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111700" y="1378427"/>
            <a:ext cx="9985518" cy="4476465"/>
          </a:xfrm>
          <a:prstGeom prst="rect">
            <a:avLst/>
          </a:prstGeom>
        </p:spPr>
        <p:txBody>
          <a:bodyPr lIns="121874" tIns="60936" rIns="121874" bIns="60936"/>
          <a:lstStyle/>
          <a:p>
            <a:pPr marL="457029" indent="-457029" eaLnBrk="0" hangingPunct="0">
              <a:spcBef>
                <a:spcPts val="6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Identify Decision Makers</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Executives</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Marketing</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Leads</a:t>
            </a:r>
            <a:endParaRPr lang="en-US" sz="3600" kern="0" dirty="0">
              <a:effectLst>
                <a:outerShdw blurRad="38100" dist="38100" dir="2700000" algn="tl">
                  <a:srgbClr val="C0C0C0"/>
                </a:outerShdw>
              </a:effectLst>
              <a:latin typeface="Candara" pitchFamily="34" charset="0"/>
              <a:cs typeface="+mn-cs"/>
            </a:endParaRP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Producer/Product Owner</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Lead Engineer</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Art Director</a:t>
            </a:r>
          </a:p>
        </p:txBody>
      </p:sp>
      <p:sp>
        <p:nvSpPr>
          <p:cNvPr id="7" name="Rectangle 2"/>
          <p:cNvSpPr txBox="1">
            <a:spLocks noChangeArrowheads="1"/>
          </p:cNvSpPr>
          <p:nvPr/>
        </p:nvSpPr>
        <p:spPr>
          <a:xfrm>
            <a:off x="492916" y="171450"/>
            <a:ext cx="7806511"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Pre-Production Goals</a:t>
            </a:r>
          </a:p>
        </p:txBody>
      </p:sp>
    </p:spTree>
    <p:extLst>
      <p:ext uri="{BB962C8B-B14F-4D97-AF65-F5344CB8AC3E}">
        <p14:creationId xmlns:p14="http://schemas.microsoft.com/office/powerpoint/2010/main" val="3266196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111700" y="1378427"/>
            <a:ext cx="9985518" cy="4476465"/>
          </a:xfrm>
          <a:prstGeom prst="rect">
            <a:avLst/>
          </a:prstGeom>
        </p:spPr>
        <p:txBody>
          <a:bodyPr lIns="121874" tIns="60936" rIns="121874" bIns="60936"/>
          <a:lstStyle/>
          <a:p>
            <a:pPr marL="457029" indent="-457029" eaLnBrk="0" hangingPunct="0">
              <a:spcBef>
                <a:spcPts val="6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Overview Documents (Plans)</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What we are doing</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Pillars</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What we are not doing</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Design Wiki</a:t>
            </a:r>
            <a:endParaRPr lang="en-US" sz="3600" kern="0" dirty="0">
              <a:effectLst>
                <a:outerShdw blurRad="38100" dist="38100" dir="2700000" algn="tl">
                  <a:srgbClr val="C0C0C0"/>
                </a:outerShdw>
              </a:effectLst>
              <a:latin typeface="Candara" pitchFamily="34" charset="0"/>
              <a:cs typeface="+mn-cs"/>
            </a:endParaRP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Top-down information</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Detail not as important as hierarchy</a:t>
            </a:r>
          </a:p>
        </p:txBody>
      </p:sp>
      <p:sp>
        <p:nvSpPr>
          <p:cNvPr id="7" name="Rectangle 2"/>
          <p:cNvSpPr txBox="1">
            <a:spLocks noChangeArrowheads="1"/>
          </p:cNvSpPr>
          <p:nvPr/>
        </p:nvSpPr>
        <p:spPr>
          <a:xfrm>
            <a:off x="492916" y="171450"/>
            <a:ext cx="7806511"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Pre-Production Goals</a:t>
            </a:r>
          </a:p>
        </p:txBody>
      </p:sp>
    </p:spTree>
    <p:extLst>
      <p:ext uri="{BB962C8B-B14F-4D97-AF65-F5344CB8AC3E}">
        <p14:creationId xmlns:p14="http://schemas.microsoft.com/office/powerpoint/2010/main" val="1370675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111700" y="1378427"/>
            <a:ext cx="9985518" cy="4476465"/>
          </a:xfrm>
          <a:prstGeom prst="rect">
            <a:avLst/>
          </a:prstGeom>
        </p:spPr>
        <p:txBody>
          <a:bodyPr lIns="121874" tIns="60936" rIns="121874" bIns="60936"/>
          <a:lstStyle/>
          <a:p>
            <a:pPr marL="457029" indent="-457029" eaLnBrk="0" hangingPunct="0">
              <a:spcBef>
                <a:spcPts val="6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Buy Off</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Agreement from decision makers</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Scheduling</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Based on design wiki</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Test plan</a:t>
            </a:r>
            <a:endParaRPr lang="en-US" sz="3600" kern="0" dirty="0">
              <a:effectLst>
                <a:outerShdw blurRad="38100" dist="38100" dir="2700000" algn="tl">
                  <a:srgbClr val="C0C0C0"/>
                </a:outerShdw>
              </a:effectLst>
              <a:latin typeface="Candara" pitchFamily="34" charset="0"/>
              <a:cs typeface="+mn-cs"/>
            </a:endParaRP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Based on design wiki</a:t>
            </a:r>
          </a:p>
        </p:txBody>
      </p:sp>
      <p:sp>
        <p:nvSpPr>
          <p:cNvPr id="7" name="Rectangle 2"/>
          <p:cNvSpPr txBox="1">
            <a:spLocks noChangeArrowheads="1"/>
          </p:cNvSpPr>
          <p:nvPr/>
        </p:nvSpPr>
        <p:spPr>
          <a:xfrm>
            <a:off x="492916" y="171450"/>
            <a:ext cx="7806511"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Pre-Production Goals</a:t>
            </a:r>
          </a:p>
        </p:txBody>
      </p:sp>
    </p:spTree>
    <p:extLst>
      <p:ext uri="{BB962C8B-B14F-4D97-AF65-F5344CB8AC3E}">
        <p14:creationId xmlns:p14="http://schemas.microsoft.com/office/powerpoint/2010/main" val="3969644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111700" y="1201002"/>
            <a:ext cx="9985518" cy="4817658"/>
          </a:xfrm>
          <a:prstGeom prst="rect">
            <a:avLst/>
          </a:prstGeom>
        </p:spPr>
        <p:txBody>
          <a:bodyPr lIns="121874" tIns="60936" rIns="121874" bIns="60936"/>
          <a:lstStyle/>
          <a:p>
            <a:pPr marL="457029" indent="-457029" eaLnBrk="0" hangingPunct="0">
              <a:spcBef>
                <a:spcPts val="6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Paper</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rPr>
              <a:t>Quick and cheap</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rPr>
              <a:t>Aligns team on basic concepts</a:t>
            </a:r>
          </a:p>
          <a:p>
            <a:pPr marL="457029" indent="-457029" eaLnBrk="0" hangingPunct="0">
              <a:spcBef>
                <a:spcPts val="600"/>
              </a:spcBef>
              <a:spcAft>
                <a:spcPts val="600"/>
              </a:spcAft>
              <a:buClr>
                <a:srgbClr val="990000"/>
              </a:buClr>
              <a:defRPr/>
            </a:pPr>
            <a:r>
              <a:rPr lang="en-US" sz="4000" b="1" kern="0" dirty="0">
                <a:effectLst>
                  <a:outerShdw blurRad="38100" dist="38100" dir="2700000" algn="tl">
                    <a:srgbClr val="C0C0C0"/>
                  </a:outerShdw>
                </a:effectLst>
                <a:latin typeface="Candara" pitchFamily="34" charset="0"/>
                <a:cs typeface="+mn-cs"/>
              </a:rPr>
              <a:t>Digital</a:t>
            </a:r>
          </a:p>
          <a:p>
            <a:pPr marL="1066400" lvl="1" indent="-457029" eaLnBrk="0" hangingPunct="0">
              <a:spcBef>
                <a:spcPts val="0"/>
              </a:spcBef>
              <a:spcAft>
                <a:spcPts val="600"/>
              </a:spcAft>
              <a:buClr>
                <a:srgbClr val="990000"/>
              </a:buClr>
              <a:buFontTx/>
              <a:buChar char="•"/>
              <a:defRPr/>
            </a:pPr>
            <a:r>
              <a:rPr lang="en-US" sz="3200" kern="0" dirty="0">
                <a:effectLst>
                  <a:outerShdw blurRad="38100" dist="38100" dir="2700000" algn="tl">
                    <a:srgbClr val="C0C0C0"/>
                  </a:outerShdw>
                </a:effectLst>
                <a:latin typeface="Candara" pitchFamily="34" charset="0"/>
                <a:cs typeface="+mn-cs"/>
              </a:rPr>
              <a:t>Ultimate goal</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Real-time feedback</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Performance testing</a:t>
            </a:r>
          </a:p>
          <a:p>
            <a:pPr marL="1675771" lvl="2" indent="-457029" eaLnBrk="0" hangingPunct="0">
              <a:spcBef>
                <a:spcPts val="0"/>
              </a:spcBef>
              <a:spcAft>
                <a:spcPts val="600"/>
              </a:spcAft>
              <a:buClr>
                <a:srgbClr val="FF6600"/>
              </a:buClr>
              <a:buFont typeface="Wingdings" pitchFamily="2" charset="2"/>
              <a:buChar char="§"/>
              <a:defRPr/>
            </a:pPr>
            <a:r>
              <a:rPr lang="en-US" sz="3200" i="1" kern="0" dirty="0">
                <a:effectLst>
                  <a:outerShdw blurRad="38100" dist="38100" dir="2700000" algn="tl">
                    <a:srgbClr val="C0C0C0"/>
                  </a:outerShdw>
                </a:effectLst>
                <a:latin typeface="Candara" pitchFamily="34" charset="0"/>
                <a:cs typeface="+mn-cs"/>
              </a:rPr>
              <a:t>User experience</a:t>
            </a:r>
          </a:p>
        </p:txBody>
      </p:sp>
      <p:sp>
        <p:nvSpPr>
          <p:cNvPr id="7" name="Rectangle 2"/>
          <p:cNvSpPr txBox="1">
            <a:spLocks noChangeArrowheads="1"/>
          </p:cNvSpPr>
          <p:nvPr/>
        </p:nvSpPr>
        <p:spPr>
          <a:xfrm>
            <a:off x="492916" y="171450"/>
            <a:ext cx="7806511" cy="685800"/>
          </a:xfrm>
          <a:prstGeom prst="rect">
            <a:avLst/>
          </a:prstGeom>
        </p:spPr>
        <p:txBody>
          <a:bodyPr lIns="121874" tIns="60936" rIns="121874" bIns="60936"/>
          <a:lstStyle/>
          <a:p>
            <a:pPr eaLnBrk="0" hangingPunct="0">
              <a:defRPr/>
            </a:pPr>
            <a:r>
              <a:rPr lang="en-US" sz="5300" b="1" kern="0" dirty="0">
                <a:solidFill>
                  <a:schemeClr val="tx2"/>
                </a:solidFill>
                <a:effectLst>
                  <a:outerShdw blurRad="38100" dist="38100" dir="2700000" algn="tl">
                    <a:srgbClr val="C0C0C0"/>
                  </a:outerShdw>
                </a:effectLst>
                <a:latin typeface="Candara" pitchFamily="34" charset="0"/>
                <a:ea typeface="+mj-ea"/>
                <a:cs typeface="+mj-cs"/>
              </a:rPr>
              <a:t>Prototyping</a:t>
            </a:r>
          </a:p>
        </p:txBody>
      </p:sp>
    </p:spTree>
    <p:extLst>
      <p:ext uri="{BB962C8B-B14F-4D97-AF65-F5344CB8AC3E}">
        <p14:creationId xmlns:p14="http://schemas.microsoft.com/office/powerpoint/2010/main" val="325078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1000"/>
                                        <p:tgtEl>
                                          <p:spTgt spid="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rport"/>
          <p:cNvPicPr>
            <a:picLocks noChangeAspect="1" noChangeArrowheads="1"/>
          </p:cNvPicPr>
          <p:nvPr/>
        </p:nvPicPr>
        <p:blipFill>
          <a:blip r:embed="rId3"/>
          <a:srcRect/>
          <a:stretch>
            <a:fillRect/>
          </a:stretch>
        </p:blipFill>
        <p:spPr bwMode="auto">
          <a:xfrm>
            <a:off x="4343525" y="228600"/>
            <a:ext cx="2200176" cy="2688214"/>
          </a:xfrm>
          <a:prstGeom prst="rect">
            <a:avLst/>
          </a:prstGeom>
          <a:noFill/>
          <a:effectLst>
            <a:outerShdw dist="81320" dir="2319588" algn="ctr" rotWithShape="0">
              <a:schemeClr val="folHlink"/>
            </a:outerShdw>
          </a:effectLst>
        </p:spPr>
      </p:pic>
      <p:pic>
        <p:nvPicPr>
          <p:cNvPr id="6" name="Picture 5" descr="poseidon"/>
          <p:cNvPicPr>
            <a:picLocks noChangeAspect="1" noChangeArrowheads="1"/>
          </p:cNvPicPr>
          <p:nvPr/>
        </p:nvPicPr>
        <p:blipFill>
          <a:blip r:embed="rId4"/>
          <a:srcRect/>
          <a:stretch>
            <a:fillRect/>
          </a:stretch>
        </p:blipFill>
        <p:spPr bwMode="auto">
          <a:xfrm rot="207640">
            <a:off x="9569921" y="3422848"/>
            <a:ext cx="1964835" cy="2950826"/>
          </a:xfrm>
          <a:prstGeom prst="rect">
            <a:avLst/>
          </a:prstGeom>
          <a:noFill/>
          <a:effectLst>
            <a:outerShdw dist="81320" dir="2319588" algn="ctr" rotWithShape="0">
              <a:schemeClr val="folHlink"/>
            </a:outerShdw>
          </a:effectLst>
        </p:spPr>
      </p:pic>
      <p:pic>
        <p:nvPicPr>
          <p:cNvPr id="7" name="Picture 6" descr="kingkong"/>
          <p:cNvPicPr>
            <a:picLocks noChangeAspect="1" noChangeArrowheads="1"/>
          </p:cNvPicPr>
          <p:nvPr/>
        </p:nvPicPr>
        <p:blipFill>
          <a:blip r:embed="rId5"/>
          <a:srcRect/>
          <a:stretch>
            <a:fillRect/>
          </a:stretch>
        </p:blipFill>
        <p:spPr bwMode="auto">
          <a:xfrm rot="367720">
            <a:off x="7521603" y="264385"/>
            <a:ext cx="2059063" cy="2852737"/>
          </a:xfrm>
          <a:prstGeom prst="rect">
            <a:avLst/>
          </a:prstGeom>
          <a:noFill/>
          <a:effectLst>
            <a:outerShdw dist="81320" dir="2319588" algn="ctr" rotWithShape="0">
              <a:schemeClr val="folHlink"/>
            </a:outerShdw>
          </a:effectLst>
        </p:spPr>
      </p:pic>
      <p:pic>
        <p:nvPicPr>
          <p:cNvPr id="8" name="Picture 7" descr="jaws"/>
          <p:cNvPicPr>
            <a:picLocks noChangeAspect="1" noChangeArrowheads="1"/>
          </p:cNvPicPr>
          <p:nvPr/>
        </p:nvPicPr>
        <p:blipFill>
          <a:blip r:embed="rId6"/>
          <a:srcRect/>
          <a:stretch>
            <a:fillRect/>
          </a:stretch>
        </p:blipFill>
        <p:spPr bwMode="auto">
          <a:xfrm>
            <a:off x="5587975" y="3370852"/>
            <a:ext cx="2129987" cy="3059435"/>
          </a:xfrm>
          <a:prstGeom prst="rect">
            <a:avLst/>
          </a:prstGeom>
          <a:noFill/>
          <a:effectLst>
            <a:outerShdw dist="81320" dir="2319588" algn="ctr" rotWithShape="0">
              <a:schemeClr val="folHlink"/>
            </a:outerShdw>
          </a:effectLst>
        </p:spPr>
      </p:pic>
      <p:pic>
        <p:nvPicPr>
          <p:cNvPr id="9" name="Picture 8" descr="earthquake"/>
          <p:cNvPicPr>
            <a:picLocks noChangeAspect="1" noChangeArrowheads="1"/>
          </p:cNvPicPr>
          <p:nvPr/>
        </p:nvPicPr>
        <p:blipFill>
          <a:blip r:embed="rId7"/>
          <a:srcRect/>
          <a:stretch>
            <a:fillRect/>
          </a:stretch>
        </p:blipFill>
        <p:spPr bwMode="auto">
          <a:xfrm rot="-246013">
            <a:off x="2372240" y="3439984"/>
            <a:ext cx="2175255" cy="3141102"/>
          </a:xfrm>
          <a:prstGeom prst="rect">
            <a:avLst/>
          </a:prstGeom>
          <a:noFill/>
          <a:effectLst>
            <a:outerShdw dist="81320" dir="2319588" algn="ctr" rotWithShape="0">
              <a:schemeClr val="folHlink"/>
            </a:outerShdw>
          </a:effectLst>
        </p:spPr>
      </p:pic>
      <p:pic>
        <p:nvPicPr>
          <p:cNvPr id="10" name="Picture 9" descr="inferno"/>
          <p:cNvPicPr>
            <a:picLocks noChangeAspect="1" noChangeArrowheads="1"/>
          </p:cNvPicPr>
          <p:nvPr/>
        </p:nvPicPr>
        <p:blipFill>
          <a:blip r:embed="rId8"/>
          <a:srcRect/>
          <a:stretch>
            <a:fillRect/>
          </a:stretch>
        </p:blipFill>
        <p:spPr bwMode="auto">
          <a:xfrm rot="-365078">
            <a:off x="736640" y="318624"/>
            <a:ext cx="2205513" cy="2742253"/>
          </a:xfrm>
          <a:prstGeom prst="rect">
            <a:avLst/>
          </a:prstGeom>
          <a:noFill/>
          <a:effectLst>
            <a:outerShdw dist="81320" dir="2319588" algn="ctr" rotWithShape="0">
              <a:schemeClr val="folHlink"/>
            </a:outerShdw>
          </a:effectLst>
        </p:spPr>
      </p:pic>
    </p:spTree>
    <p:extLst>
      <p:ext uri="{BB962C8B-B14F-4D97-AF65-F5344CB8AC3E}">
        <p14:creationId xmlns:p14="http://schemas.microsoft.com/office/powerpoint/2010/main" val="67141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46930</TotalTime>
  <Words>540</Words>
  <Application>Microsoft Office PowerPoint</Application>
  <PresentationFormat>Widescreen</PresentationFormat>
  <Paragraphs>177</Paragraphs>
  <Slides>43</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Candara</vt:lpstr>
      <vt:lpstr>Trebuchet MS</vt:lpstr>
      <vt:lpstr>Wingdings</vt:lpstr>
      <vt:lpstr>Times New Roman</vt:lpstr>
      <vt:lpstr>Arial</vt:lpstr>
      <vt:lpstr>Blank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Stonetronix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Preproduction Workshop - Intro</dc:title>
  <dc:creator>Stone Librande</dc:creator>
  <cp:keywords>GameConnection;2015</cp:keywords>
  <cp:lastModifiedBy>Stone Librande</cp:lastModifiedBy>
  <cp:revision>2081</cp:revision>
  <cp:lastPrinted>2015-03-02T08:24:00Z</cp:lastPrinted>
  <dcterms:created xsi:type="dcterms:W3CDTF">2004-03-07T19:53:40Z</dcterms:created>
  <dcterms:modified xsi:type="dcterms:W3CDTF">2015-11-21T19:23:29Z</dcterms:modified>
</cp:coreProperties>
</file>