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56" r:id="rId2"/>
    <p:sldId id="482" r:id="rId3"/>
    <p:sldId id="483" r:id="rId4"/>
    <p:sldId id="485" r:id="rId5"/>
    <p:sldId id="504" r:id="rId6"/>
    <p:sldId id="484" r:id="rId7"/>
    <p:sldId id="505" r:id="rId8"/>
    <p:sldId id="497" r:id="rId9"/>
    <p:sldId id="506" r:id="rId10"/>
    <p:sldId id="507" r:id="rId11"/>
    <p:sldId id="509" r:id="rId12"/>
    <p:sldId id="510" r:id="rId13"/>
    <p:sldId id="511" r:id="rId14"/>
    <p:sldId id="512" r:id="rId15"/>
    <p:sldId id="486" r:id="rId16"/>
    <p:sldId id="487" r:id="rId17"/>
    <p:sldId id="513" r:id="rId18"/>
    <p:sldId id="488" r:id="rId19"/>
    <p:sldId id="496" r:id="rId20"/>
    <p:sldId id="481" r:id="rId21"/>
  </p:sldIdLst>
  <p:sldSz cx="12188825" cy="6858000"/>
  <p:notesSz cx="6858000" cy="9144000"/>
  <p:embeddedFontLst>
    <p:embeddedFont>
      <p:font typeface="Candara" pitchFamily="34" charset="0"/>
      <p:regular r:id="rId24"/>
      <p:bold r:id="rId25"/>
      <p:italic r:id="rId26"/>
      <p:boldItalic r:id="rId27"/>
    </p:embeddedFont>
    <p:embeddedFont>
      <p:font typeface="Trebuchet MS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09371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18742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28114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37487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46856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3656228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4265599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4874971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D4B"/>
    <a:srgbClr val="285688"/>
    <a:srgbClr val="990000"/>
    <a:srgbClr val="C0C0C0"/>
    <a:srgbClr val="B2B2B2"/>
    <a:srgbClr val="0099CC"/>
    <a:srgbClr val="33CCCC"/>
    <a:srgbClr val="FF6600"/>
    <a:srgbClr val="606F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58" autoAdjust="0"/>
    <p:restoredTop sz="85530" autoAdjust="0"/>
  </p:normalViewPr>
  <p:slideViewPr>
    <p:cSldViewPr snapToGrid="0" snapToObjects="1">
      <p:cViewPr>
        <p:scale>
          <a:sx n="70" d="100"/>
          <a:sy n="70" d="100"/>
        </p:scale>
        <p:origin x="-276" y="-570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2738"/>
    </p:cViewPr>
  </p:sorterViewPr>
  <p:notesViewPr>
    <p:cSldViewPr snapToGrid="0" snapToObjects="1">
      <p:cViewPr varScale="1">
        <p:scale>
          <a:sx n="78" d="100"/>
          <a:sy n="78" d="100"/>
        </p:scale>
        <p:origin x="-2388" y="-90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7B135-4060-4BBA-A428-0A80E2F7BF1F}" type="datetimeFigureOut">
              <a:rPr lang="en-US" smtClean="0"/>
              <a:pPr/>
              <a:t>3/5/2014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1267F-95D4-417D-9635-A0C101355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AE47231-13CF-4769-AA48-3A0AAE099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9492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37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8742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11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74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6856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228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5599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4971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C7A5E5-FD16-4B55-9B1B-3F90BD12E18E}" type="slidenum">
              <a:rPr lang="en-US" smtClean="0"/>
              <a:pPr>
                <a:defRPr/>
              </a:pPr>
              <a:t>1</a:t>
            </a:fld>
            <a:endParaRPr lang="en-US" dirty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i="1" dirty="0" smtClean="0">
                <a:latin typeface="Arial" pitchFamily="34" charset="0"/>
              </a:rPr>
              <a:t>Intro</a:t>
            </a: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Hello, I’m Stone Librande, the Lead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Designer on SimCity. I’ve been working on the game for over three years. </a:t>
            </a:r>
          </a:p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game is huge and has many different aspects: multiplayer, cooperative play, competitive play, and sandbox mode. 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Every person in the city has an agenda and has a role to play in the city. There are over 25 major city systems, from education to power to sewage.</a:t>
            </a:r>
          </a:p>
          <a:p>
            <a:pPr eaLnBrk="1" hangingPunct="1"/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Keeping track of all of this was the most difficult design task I have faced in over 10 years of working on video games. To make the project even more interesting, I decided early on that I would use one-page design documents for the entire project to see how far I could push them. In this lecture I’ll talk about what worked and what didn’t, as I describe many of the documents.</a:t>
            </a:r>
          </a:p>
          <a:p>
            <a:pPr eaLnBrk="1" hangingPunct="1"/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4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Score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Loot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Rewards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XP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Level Up!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Character Rules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Character Rules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Rule Prompts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End of Game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Discussion Points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BAE4F7-3285-45BF-9A23-8DBAEDCA6133}" type="slidenum">
              <a:rPr lang="en-US" smtClean="0"/>
              <a:pPr>
                <a:defRPr/>
              </a:pPr>
              <a:t>20</a:t>
            </a:fld>
            <a:endParaRPr lang="en-US" dirty="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i="1" dirty="0" smtClean="0">
                <a:latin typeface="Arial" pitchFamily="34" charset="0"/>
              </a:rPr>
              <a:t>Thank You</a:t>
            </a:r>
          </a:p>
          <a:p>
            <a:pPr eaLnBrk="1" hangingPunct="1"/>
            <a:endParaRPr lang="en-US" b="0" i="0" baseline="0" dirty="0" smtClean="0">
              <a:latin typeface="Arial" pitchFamily="34" charset="0"/>
            </a:endParaRPr>
          </a:p>
          <a:p>
            <a:pPr eaLnBrk="1" hangingPunct="1"/>
            <a:endParaRPr lang="en-US" b="0" i="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Set Up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Set Up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Set Up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Turn Order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Challenge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Power</a:t>
            </a:r>
            <a:r>
              <a:rPr lang="en-US" b="1" baseline="0" dirty="0" smtClean="0"/>
              <a:t> Up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Reveal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47231-13CF-4769-AA48-3A0AAE099A1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master-blan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39"/>
            <a:ext cx="12188825" cy="685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09" y="685800"/>
            <a:ext cx="9751060" cy="914400"/>
          </a:xfrm>
          <a:prstGeom prst="rect">
            <a:avLst/>
          </a:prstGeom>
        </p:spPr>
        <p:txBody>
          <a:bodyPr lIns="121874" tIns="60936" rIns="121874" bIns="60936"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047" y="1905000"/>
            <a:ext cx="9751060" cy="3962400"/>
          </a:xfrm>
          <a:prstGeom prst="rect">
            <a:avLst/>
          </a:prstGeom>
        </p:spPr>
        <p:txBody>
          <a:bodyPr lIns="121874" tIns="60936" rIns="121874" bIns="60936"/>
          <a:lstStyle>
            <a:lvl1pPr>
              <a:buClr>
                <a:srgbClr val="990000"/>
              </a:buClr>
              <a:defRPr>
                <a:latin typeface="Candara" pitchFamily="34" charset="0"/>
              </a:defRPr>
            </a:lvl1pPr>
            <a:lvl2pPr>
              <a:spcBef>
                <a:spcPts val="800"/>
              </a:spcBef>
              <a:buClr>
                <a:srgbClr val="C00000"/>
              </a:buClr>
              <a:defRPr sz="3200">
                <a:latin typeface="Candara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 descr="hd-mas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39"/>
            <a:ext cx="12188825" cy="685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4" tIns="60936" rIns="121874" bIns="60936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8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50" name="Oval 22"/>
          <p:cNvSpPr>
            <a:spLocks noChangeArrowheads="1"/>
          </p:cNvSpPr>
          <p:nvPr/>
        </p:nvSpPr>
        <p:spPr bwMode="auto">
          <a:xfrm>
            <a:off x="11477812" y="6324600"/>
            <a:ext cx="609441" cy="457200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121874" tIns="60936" rIns="121874" bIns="60936" anchor="ctr"/>
          <a:lstStyle/>
          <a:p>
            <a:pPr algn="ctr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117309" y="685800"/>
            <a:ext cx="9751060" cy="914400"/>
          </a:xfrm>
          <a:prstGeom prst="rect">
            <a:avLst/>
          </a:prstGeom>
        </p:spPr>
        <p:txBody>
          <a:bodyPr lIns="121874" tIns="60936" rIns="121874" bIns="60936"/>
          <a:lstStyle>
            <a:lvl1pPr>
              <a:defRPr>
                <a:latin typeface="Candara" pitchFamily="34" charset="0"/>
              </a:defRPr>
            </a:lvl1pPr>
          </a:lstStyle>
          <a:p>
            <a:pPr marL="0" marR="0" lvl="0" indent="0" algn="l" defTabSz="121874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Click to edit Master title style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>
          <a:xfrm>
            <a:off x="912047" y="1905000"/>
            <a:ext cx="9751060" cy="3962400"/>
          </a:xfrm>
          <a:prstGeom prst="rect">
            <a:avLst/>
          </a:prstGeom>
        </p:spPr>
        <p:txBody>
          <a:bodyPr lIns="121874" tIns="60936" rIns="121874" bIns="60936"/>
          <a:lstStyle>
            <a:lvl1pPr>
              <a:buClr>
                <a:srgbClr val="990000"/>
              </a:buClr>
              <a:defRPr>
                <a:latin typeface="Candara" pitchFamily="34" charset="0"/>
              </a:defRPr>
            </a:lvl1pPr>
            <a:lvl2pPr>
              <a:spcBef>
                <a:spcPts val="600"/>
              </a:spcBef>
              <a:buClr>
                <a:srgbClr val="C00000"/>
              </a:buClr>
              <a:defRPr sz="2400">
                <a:latin typeface="Candara" pitchFamily="34" charset="0"/>
              </a:defRPr>
            </a:lvl2pPr>
          </a:lstStyle>
          <a:p>
            <a:pPr marL="457029" marR="0" lvl="0" indent="-457029" algn="l" defTabSz="121874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Tx/>
              <a:buFontTx/>
              <a:buChar char="•"/>
              <a:tabLst/>
              <a:defRPr/>
            </a:pPr>
            <a:r>
              <a:rPr kumimoji="0" lang="en-US" sz="4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Click to edit Master text styles</a:t>
            </a:r>
          </a:p>
          <a:p>
            <a:pPr marL="990229" marR="0" lvl="1" indent="-380856" algn="l" defTabSz="1218742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</a:rPr>
              <a:t>Second level</a:t>
            </a:r>
          </a:p>
          <a:p>
            <a:pPr marL="1523427" marR="0" lvl="2" indent="-304685" algn="l" defTabSz="121874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tone Sans ITC TT" pitchFamily="2" charset="0"/>
              </a:rPr>
              <a:t>Third level</a:t>
            </a:r>
          </a:p>
          <a:p>
            <a:pPr marL="2132800" marR="0" lvl="3" indent="-304685" algn="l" defTabSz="121874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tone Sans ITC TT" pitchFamily="2" charset="0"/>
              </a:rPr>
              <a:t>Fourth level</a:t>
            </a:r>
          </a:p>
          <a:p>
            <a:pPr marL="2742172" marR="0" lvl="4" indent="-304685" algn="l" defTabSz="121874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n-US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tone Sans ITC TT" pitchFamily="2" charset="0"/>
              </a:rPr>
              <a:t>Fifth level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Stone Sans ITC T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5pPr>
      <a:lvl6pPr marL="609371" algn="l" rtl="0" fontAlgn="base">
        <a:spcBef>
          <a:spcPct val="0"/>
        </a:spcBef>
        <a:spcAft>
          <a:spcPct val="0"/>
        </a:spcAft>
        <a:defRPr sz="5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6pPr>
      <a:lvl7pPr marL="1218742" algn="l" rtl="0" fontAlgn="base">
        <a:spcBef>
          <a:spcPct val="0"/>
        </a:spcBef>
        <a:spcAft>
          <a:spcPct val="0"/>
        </a:spcAft>
        <a:defRPr sz="5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7pPr>
      <a:lvl8pPr marL="1828114" algn="l" rtl="0" fontAlgn="base">
        <a:spcBef>
          <a:spcPct val="0"/>
        </a:spcBef>
        <a:spcAft>
          <a:spcPct val="0"/>
        </a:spcAft>
        <a:defRPr sz="5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8pPr>
      <a:lvl9pPr marL="2437487" algn="l" rtl="0" fontAlgn="base">
        <a:spcBef>
          <a:spcPct val="0"/>
        </a:spcBef>
        <a:spcAft>
          <a:spcPct val="0"/>
        </a:spcAft>
        <a:defRPr sz="5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9pPr>
    </p:titleStyle>
    <p:bodyStyle>
      <a:lvl1pPr marL="457029" indent="-457029" algn="l" rtl="0" eaLnBrk="0" fontAlgn="base" hangingPunct="0">
        <a:spcBef>
          <a:spcPct val="20000"/>
        </a:spcBef>
        <a:spcAft>
          <a:spcPct val="0"/>
        </a:spcAft>
        <a:buClr>
          <a:srgbClr val="606FAE"/>
        </a:buClr>
        <a:buChar char="•"/>
        <a:defRPr sz="43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990229" indent="-3808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7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Stone Sans ITC TT" pitchFamily="2" charset="0"/>
        </a:defRPr>
      </a:lvl2pPr>
      <a:lvl3pPr marL="1523427" indent="-304685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Stone Sans ITC TT" pitchFamily="2" charset="0"/>
        </a:defRPr>
      </a:lvl3pPr>
      <a:lvl4pPr marL="2132800" indent="-304685" algn="l" rtl="0" eaLnBrk="0" fontAlgn="base" hangingPunct="0">
        <a:spcBef>
          <a:spcPct val="20000"/>
        </a:spcBef>
        <a:spcAft>
          <a:spcPct val="0"/>
        </a:spcAft>
        <a:buChar char="–"/>
        <a:defRPr sz="2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Stone Sans ITC TT" pitchFamily="2" charset="0"/>
        </a:defRPr>
      </a:lvl4pPr>
      <a:lvl5pPr marL="2742172" indent="-304685" algn="l" rtl="0" eaLnBrk="0" fontAlgn="base" hangingPunct="0">
        <a:spcBef>
          <a:spcPct val="20000"/>
        </a:spcBef>
        <a:spcAft>
          <a:spcPct val="0"/>
        </a:spcAft>
        <a:buChar char="»"/>
        <a:defRPr sz="2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Stone Sans ITC TT" pitchFamily="2" charset="0"/>
        </a:defRPr>
      </a:lvl5pPr>
      <a:lvl6pPr marL="3351542" indent="-304685" algn="l" rtl="0" fontAlgn="base">
        <a:spcBef>
          <a:spcPct val="20000"/>
        </a:spcBef>
        <a:spcAft>
          <a:spcPct val="0"/>
        </a:spcAft>
        <a:buChar char="»"/>
        <a:defRPr sz="2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Stone Sans ITC TT" pitchFamily="2" charset="0"/>
        </a:defRPr>
      </a:lvl6pPr>
      <a:lvl7pPr marL="3960914" indent="-304685" algn="l" rtl="0" fontAlgn="base">
        <a:spcBef>
          <a:spcPct val="20000"/>
        </a:spcBef>
        <a:spcAft>
          <a:spcPct val="0"/>
        </a:spcAft>
        <a:buChar char="»"/>
        <a:defRPr sz="2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Stone Sans ITC TT" pitchFamily="2" charset="0"/>
        </a:defRPr>
      </a:lvl7pPr>
      <a:lvl8pPr marL="4570286" indent="-304685" algn="l" rtl="0" fontAlgn="base">
        <a:spcBef>
          <a:spcPct val="20000"/>
        </a:spcBef>
        <a:spcAft>
          <a:spcPct val="0"/>
        </a:spcAft>
        <a:buChar char="»"/>
        <a:defRPr sz="2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Stone Sans ITC TT" pitchFamily="2" charset="0"/>
        </a:defRPr>
      </a:lvl8pPr>
      <a:lvl9pPr marL="5179657" indent="-304685" algn="l" rtl="0" fontAlgn="base">
        <a:spcBef>
          <a:spcPct val="20000"/>
        </a:spcBef>
        <a:spcAft>
          <a:spcPct val="0"/>
        </a:spcAft>
        <a:buChar char="»"/>
        <a:defRPr sz="2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Stone Sans ITC TT" pitchFamily="2" charset="0"/>
        </a:defRPr>
      </a:lvl9pPr>
    </p:bodyStyle>
    <p:otherStyle>
      <a:defPPr>
        <a:defRPr lang="en-US"/>
      </a:defPPr>
      <a:lvl1pPr marL="0" algn="l" defTabSz="1218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1" algn="l" defTabSz="1218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2" algn="l" defTabSz="1218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14" algn="l" defTabSz="1218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87" algn="l" defTabSz="1218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56" algn="l" defTabSz="1218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28" algn="l" defTabSz="1218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99" algn="l" defTabSz="1218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71" algn="l" defTabSz="12187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62" y="57634"/>
            <a:ext cx="8208962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92572" y="6232791"/>
            <a:ext cx="8426251" cy="625209"/>
          </a:xfrm>
          <a:prstGeom prst="rect">
            <a:avLst/>
          </a:prstGeom>
        </p:spPr>
        <p:txBody>
          <a:bodyPr lIns="121874" tIns="60936" rIns="121874" bIns="60936"/>
          <a:lstStyle/>
          <a:p>
            <a:pPr algn="ctr" defTabSz="1218742">
              <a:defRPr/>
            </a:pPr>
            <a:r>
              <a:rPr lang="en-US" sz="2800" b="1" kern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Stone </a:t>
            </a:r>
            <a:r>
              <a:rPr lang="en-US" sz="2800" b="1" kern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Librande</a:t>
            </a:r>
            <a:r>
              <a:rPr lang="en-US" sz="2800" b="1" kern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	 </a:t>
            </a:r>
            <a:r>
              <a:rPr lang="en-US" sz="2800" b="1" kern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  </a:t>
            </a:r>
            <a:r>
              <a:rPr lang="en-US" sz="2800" i="1" kern="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Lead Designer, Riot Games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Score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3887788" cy="3957144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Each duelist gets 1 point per bead + his or her current level.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Tie? Take back your beads and duel again.</a:t>
            </a:r>
            <a:endParaRPr 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661" y="1032862"/>
            <a:ext cx="7253438" cy="465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Loot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3887788" cy="3957144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All beads involved in this duel go into a pool. The winner divides them into 2 equal piles. 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24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(If there are an odd number of beads, one pile will have 1 extra.)</a:t>
            </a:r>
            <a:endParaRPr lang="en-US" sz="18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8481" y="857250"/>
            <a:ext cx="7115121" cy="504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Rewards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3768952" cy="3058512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Winner takes one of the piles and gives the other pile to the loser.</a:t>
            </a:r>
            <a:endParaRPr 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9792">
            <a:off x="4472227" y="457372"/>
            <a:ext cx="7355708" cy="537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XP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3887788" cy="3957144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Winner writes the loser’s name on his or her character sheet.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902" y="297578"/>
            <a:ext cx="6684962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Level Up!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4329221" cy="3957144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If you defeat 5 different opponents then your level increases by +1.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Get another sticker and one bead of your color.</a:t>
            </a:r>
            <a:endParaRPr 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49227">
            <a:off x="5833242" y="464383"/>
            <a:ext cx="5396132" cy="54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91327" y="171450"/>
            <a:ext cx="644173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3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Character Rules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143000"/>
            <a:ext cx="5495925" cy="849232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Break up into three groups: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4212" y="2359501"/>
            <a:ext cx="3846145" cy="3770832"/>
            <a:chOff x="684212" y="2359501"/>
            <a:chExt cx="3846145" cy="3770832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030607">
              <a:off x="685305" y="2359501"/>
              <a:ext cx="3845052" cy="2672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01600" dir="2880000" algn="ctr" rotWithShape="0">
                <a:schemeClr val="tx1">
                  <a:lumMod val="85000"/>
                  <a:lumOff val="15000"/>
                  <a:alpha val="49000"/>
                </a:schemeClr>
              </a:outerShdw>
            </a:effectLst>
          </p:spPr>
        </p:pic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684212" y="5543479"/>
              <a:ext cx="3075509" cy="586854"/>
            </a:xfrm>
            <a:prstGeom prst="rect">
              <a:avLst/>
            </a:prstGeom>
          </p:spPr>
          <p:txBody>
            <a:bodyPr lIns="121874" tIns="60936" rIns="121874" bIns="60936"/>
            <a:lstStyle/>
            <a:p>
              <a:pPr marL="457029" indent="-457029"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990000"/>
                </a:buClr>
                <a:buFont typeface="Arial" pitchFamily="34" charset="0"/>
                <a:buChar char="•"/>
              </a:pPr>
              <a:r>
                <a:rPr lang="en-US" sz="2400" kern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ndara" pitchFamily="34" charset="0"/>
                </a:rPr>
                <a:t>Fighters’ Pub</a:t>
              </a:r>
              <a:endPara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87492" y="1851806"/>
            <a:ext cx="4217249" cy="4278527"/>
            <a:chOff x="7587492" y="1851806"/>
            <a:chExt cx="4217249" cy="4278527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367003">
              <a:off x="7587492" y="1851806"/>
              <a:ext cx="4217249" cy="2957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01600" dir="2880000" algn="ctr" rotWithShape="0">
                <a:schemeClr val="tx1">
                  <a:lumMod val="85000"/>
                  <a:lumOff val="15000"/>
                  <a:alpha val="49000"/>
                </a:schemeClr>
              </a:outerShdw>
            </a:effectLst>
          </p:spPr>
        </p:pic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8955085" y="5543479"/>
              <a:ext cx="2536341" cy="586854"/>
            </a:xfrm>
            <a:prstGeom prst="rect">
              <a:avLst/>
            </a:prstGeom>
          </p:spPr>
          <p:txBody>
            <a:bodyPr lIns="121874" tIns="60936" rIns="121874" bIns="60936"/>
            <a:lstStyle/>
            <a:p>
              <a:pPr marL="457029" indent="-457029"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990000"/>
                </a:buClr>
                <a:buFont typeface="Arial" pitchFamily="34" charset="0"/>
                <a:buChar char="•"/>
              </a:pPr>
              <a:r>
                <a:rPr lang="en-US" sz="2400" kern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ndara" pitchFamily="34" charset="0"/>
                </a:rPr>
                <a:t>Thieves’ Cave</a:t>
              </a:r>
              <a:endPara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87470" y="2529126"/>
            <a:ext cx="3844373" cy="3601207"/>
            <a:chOff x="4287470" y="2529126"/>
            <a:chExt cx="3844373" cy="3601207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4477462" y="5543479"/>
              <a:ext cx="3464388" cy="586854"/>
            </a:xfrm>
            <a:prstGeom prst="rect">
              <a:avLst/>
            </a:prstGeom>
          </p:spPr>
          <p:txBody>
            <a:bodyPr lIns="121874" tIns="60936" rIns="121874" bIns="60936"/>
            <a:lstStyle/>
            <a:p>
              <a:pPr marL="457029" indent="-457029" eaLnBrk="0" hangingPunct="0">
                <a:spcBef>
                  <a:spcPct val="20000"/>
                </a:spcBef>
                <a:spcAft>
                  <a:spcPct val="50000"/>
                </a:spcAft>
                <a:buClr>
                  <a:srgbClr val="990000"/>
                </a:buClr>
                <a:buFont typeface="Arial" pitchFamily="34" charset="0"/>
                <a:buChar char="•"/>
              </a:pPr>
              <a:r>
                <a:rPr lang="en-US" sz="2400" kern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ndara" pitchFamily="34" charset="0"/>
                </a:rPr>
                <a:t>Wizards’ Tower</a:t>
              </a:r>
              <a:endParaRPr lang="en-US" sz="24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87470" y="2529126"/>
              <a:ext cx="3844373" cy="280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01600" dir="2880000" algn="ctr" rotWithShape="0">
                <a:schemeClr val="tx1">
                  <a:lumMod val="85000"/>
                  <a:lumOff val="15000"/>
                  <a:alpha val="49000"/>
                </a:scheme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1327" y="171450"/>
            <a:ext cx="644173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3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Character Rules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5495925" cy="4261165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Make a rule about your character’s bead color.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Fit it into the Turn Order.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Regroup and discuss. Questions? Concerns?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Playtest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and repeat.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2660" y="92620"/>
            <a:ext cx="52863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91327" y="171450"/>
            <a:ext cx="644173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3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Rule Prompts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4212" y="1600200"/>
            <a:ext cx="5495925" cy="4070101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Death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Role identities</a:t>
            </a:r>
          </a:p>
          <a:p>
            <a:pPr marL="457029" indent="-457029" eaLnBrk="0" hangingPunct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Economy: </a:t>
            </a:r>
          </a:p>
          <a:p>
            <a:pPr marL="1218743" lvl="3" indent="-457029" eaLnBrk="0" hangingPunct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-</a:t>
            </a:r>
            <a:r>
              <a:rPr lang="en-US" sz="28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getting more beads in</a:t>
            </a:r>
          </a:p>
          <a:p>
            <a:pPr marL="1218743" lvl="3" indent="-457029" eaLnBrk="0" hangingPunct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</a:pPr>
            <a:r>
              <a:rPr lang="en-US" sz="28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-taking beads out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Team combat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0607" y="1600200"/>
            <a:ext cx="5495925" cy="4070101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Guilds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Other Level Bonuses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Scaling power by level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One rule for every step in the Turn Order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1327" y="171450"/>
            <a:ext cx="644173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3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End of Game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20435" y="1566426"/>
            <a:ext cx="5921305" cy="4261165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There is no explicit end state. Play until you run out of 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time or a player reaches a certain level.</a:t>
            </a:r>
            <a:endParaRPr lang="en-US" sz="3200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Compare power levels.     Does each class have the same average number of stickers and beads?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5517" y="580883"/>
            <a:ext cx="5060839" cy="534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40505" y="1374157"/>
            <a:ext cx="10282672" cy="4548971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Balancing: Strengthen the weak or weaken the strong?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Opinions (forums) vs. objective data (telemetry).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Add new rules or modify existing rules?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Big projects have multiple design groups.                    How do they communicate and keep in sync?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Did the rules make you feel in character?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endParaRPr lang="en-US" sz="3200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1327" y="171450"/>
            <a:ext cx="644173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3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+mj-ea"/>
                <a:cs typeface="+mj-cs"/>
              </a:rPr>
              <a:t>Discussion Points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314832" y="1211977"/>
            <a:ext cx="10203878" cy="4684329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marR="0" lvl="0" indent="-457029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SzTx/>
              <a:buFontTx/>
              <a:buChar char="•"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Players divide into three groups based on character class: Fighter, </a:t>
            </a:r>
            <a:r>
              <a:rPr lang="en-US" sz="40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Wizard and Thief.</a:t>
            </a:r>
          </a:p>
          <a:p>
            <a:pPr marL="457029" marR="0" lvl="0" indent="-457029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SzTx/>
              <a:buFontTx/>
              <a:buChar char="•"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Each group makes up rules for their character class.</a:t>
            </a:r>
          </a:p>
          <a:p>
            <a:pPr marL="457029" marR="0" lvl="0" indent="-457029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SzTx/>
              <a:buFontTx/>
              <a:buChar char="•"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Players duel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 each other and attempt to balance the classes while playing the game.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Overview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29392" y="2497545"/>
            <a:ext cx="11150930" cy="11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874" tIns="60936" rIns="121874" bIns="60936" anchor="ctr" anchorCtr="1"/>
          <a:lstStyle/>
          <a:p>
            <a:pPr marL="457029" indent="-457029" algn="ctr">
              <a:spcBef>
                <a:spcPts val="1599"/>
              </a:spcBef>
              <a:buClr>
                <a:srgbClr val="606FAE"/>
              </a:buClr>
              <a:defRPr/>
            </a:pPr>
            <a:r>
              <a:rPr lang="en-US" sz="28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These slides and character sheets are available for download at: </a:t>
            </a:r>
            <a:r>
              <a:rPr lang="en-US" sz="40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www.stonetronix.com</a:t>
            </a:r>
            <a:endParaRPr lang="en-US" sz="2800" b="1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Thanks!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29392" y="4244454"/>
            <a:ext cx="11150930" cy="11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874" tIns="60936" rIns="121874" bIns="60936" anchor="ctr" anchorCtr="1"/>
          <a:lstStyle/>
          <a:p>
            <a:pPr marL="457029" indent="-457029" algn="ctr">
              <a:spcBef>
                <a:spcPts val="1599"/>
              </a:spcBef>
              <a:buClr>
                <a:srgbClr val="606FAE"/>
              </a:buClr>
              <a:defRPr/>
            </a:pPr>
            <a:r>
              <a:rPr lang="en-US" sz="28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@</a:t>
            </a:r>
            <a:r>
              <a:rPr lang="en-US" sz="2800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StoneLibrande</a:t>
            </a:r>
            <a:endParaRPr lang="en-US" sz="2800" b="1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99532" y="1428749"/>
            <a:ext cx="10887677" cy="4546381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40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Pick a class: Fighter, Wizard or Thief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40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Take 5 beads based on your class:</a:t>
            </a:r>
          </a:p>
          <a:p>
            <a:pPr marL="1066400" lvl="1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Fighter: 3 red, 1 white, 1 blue</a:t>
            </a:r>
          </a:p>
          <a:p>
            <a:pPr marL="1066400" lvl="1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Wizard: 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3 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white, 1 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blue, 1 red</a:t>
            </a:r>
            <a:endParaRPr lang="en-US" sz="3200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  <a:p>
            <a:pPr marL="1066400" lvl="1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Thief: 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3 blue, 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1 red, 1 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white</a:t>
            </a:r>
            <a:endParaRPr lang="en-US" sz="32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grpSp>
        <p:nvGrpSpPr>
          <p:cNvPr id="10" name="Top Beads"/>
          <p:cNvGrpSpPr/>
          <p:nvPr/>
        </p:nvGrpSpPr>
        <p:grpSpPr>
          <a:xfrm>
            <a:off x="4601576" y="857250"/>
            <a:ext cx="4260485" cy="571503"/>
            <a:chOff x="4601576" y="857250"/>
            <a:chExt cx="4260485" cy="571503"/>
          </a:xfrm>
        </p:grpSpPr>
        <p:pic>
          <p:nvPicPr>
            <p:cNvPr id="4" name="Picture 4" descr="chip-red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601576" y="857253"/>
              <a:ext cx="558209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01600" dir="2880000" algn="ctr" rotWithShape="0">
                <a:schemeClr val="bg2">
                  <a:lumMod val="40000"/>
                  <a:lumOff val="60000"/>
                </a:schemeClr>
              </a:outerShdw>
            </a:effectLst>
          </p:spPr>
        </p:pic>
        <p:pic>
          <p:nvPicPr>
            <p:cNvPr id="5" name="Picture 5" descr="chip-white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343664" y="857250"/>
              <a:ext cx="558209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01600" dir="2880000" algn="ctr" rotWithShape="0">
                <a:schemeClr val="bg2">
                  <a:lumMod val="40000"/>
                  <a:lumOff val="60000"/>
                </a:schemeClr>
              </a:outerShdw>
            </a:effectLst>
          </p:spPr>
        </p:pic>
        <p:pic>
          <p:nvPicPr>
            <p:cNvPr id="6" name="Picture 6" descr="chip-blue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8303852" y="857250"/>
              <a:ext cx="558209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01600" dir="2880000" algn="ctr" rotWithShape="0">
                <a:schemeClr val="bg2">
                  <a:lumMod val="40000"/>
                  <a:lumOff val="60000"/>
                </a:schemeClr>
              </a:outerShdw>
            </a:effectLst>
          </p:spPr>
        </p:pic>
      </p:grpSp>
      <p:pic>
        <p:nvPicPr>
          <p:cNvPr id="28" name="Fighter" descr="beads-fight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125" y="3643866"/>
            <a:ext cx="2278856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bg2">
                <a:lumMod val="40000"/>
                <a:lumOff val="60000"/>
              </a:schemeClr>
            </a:outerShdw>
          </a:effectLst>
        </p:spPr>
      </p:pic>
      <p:pic>
        <p:nvPicPr>
          <p:cNvPr id="29" name="Thief" descr="beads-thief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125" y="5246271"/>
            <a:ext cx="2278856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bg2">
                <a:lumMod val="40000"/>
                <a:lumOff val="60000"/>
              </a:schemeClr>
            </a:outerShdw>
          </a:effectLst>
        </p:spPr>
      </p:pic>
      <p:pic>
        <p:nvPicPr>
          <p:cNvPr id="30" name="Wizard" descr="beads-wizar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125" y="4445069"/>
            <a:ext cx="2278856" cy="4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bg2">
                <a:lumMod val="40000"/>
                <a:lumOff val="60000"/>
              </a:schemeClr>
            </a:outerShdw>
          </a:effectLst>
        </p:spPr>
      </p:pic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Set Up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9728" y="541938"/>
            <a:ext cx="6723511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4425516" cy="3300906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Each player takes a character sheet and writes down his or her character’s name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.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Encourage fantastical names!</a:t>
            </a:r>
            <a:endParaRPr 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Set Up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1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1338" y="0"/>
            <a:ext cx="7837488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2 pho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1337" y="0"/>
            <a:ext cx="7837488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3 photo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1337" y="0"/>
            <a:ext cx="7837488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3824786" cy="3300906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Each player gets one colored sticker. 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Each sticker represents one level.</a:t>
            </a:r>
            <a:endParaRPr 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Set Up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5290919" cy="3957144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Write the Turn Order up on 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a white </a:t>
            </a: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board. 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Refer to it frequently throughout the exercise.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endParaRPr 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2238" y="92620"/>
            <a:ext cx="527685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Turn Order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3288698" cy="4130565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Find someone to duel. 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They can’t refuse unless they are a lower level than you are.</a:t>
            </a:r>
          </a:p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Tx/>
              <a:buChar char="•"/>
            </a:pPr>
            <a:endParaRPr 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Challenge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680" y="1223963"/>
            <a:ext cx="7570788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Power Up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3887788" cy="3957144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Secretly put 1 or more beads in your hand.</a:t>
            </a:r>
            <a:endParaRPr 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4966">
            <a:off x="4684509" y="1084603"/>
            <a:ext cx="7077188" cy="460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1328" y="171450"/>
            <a:ext cx="4522106" cy="685800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Reveal</a:t>
            </a:r>
            <a:endParaRPr kumimoji="0" lang="en-US" sz="53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531" y="616226"/>
            <a:ext cx="7188772" cy="515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880000" algn="ctr" rotWithShape="0">
              <a:schemeClr val="tx1">
                <a:lumMod val="85000"/>
                <a:lumOff val="15000"/>
                <a:alpha val="49000"/>
              </a:schemeClr>
            </a:outerShdw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3572477" cy="3957144"/>
          </a:xfrm>
          <a:prstGeom prst="rect">
            <a:avLst/>
          </a:prstGeom>
        </p:spPr>
        <p:txBody>
          <a:bodyPr lIns="121874" tIns="60936" rIns="121874" bIns="60936"/>
          <a:lstStyle/>
          <a:p>
            <a:pPr marL="457029" indent="-457029" eaLnBrk="0" hangingPunct="0">
              <a:spcBef>
                <a:spcPct val="20000"/>
              </a:spcBef>
              <a:spcAft>
                <a:spcPct val="50000"/>
              </a:spcAft>
              <a:buClr>
                <a:srgbClr val="990000"/>
              </a:buClr>
              <a:buFont typeface="Arial" pitchFamily="34" charset="0"/>
              <a:buChar char="•"/>
            </a:pPr>
            <a:r>
              <a:rPr lang="en-US" sz="32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Simultaneously show your beads.</a:t>
            </a:r>
            <a:endParaRPr 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~2628977">
  <a:themeElements>
    <a:clrScheme name="~2628977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~2628977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2628977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628977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628977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62897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62897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62897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~2628977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~2628977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35378</TotalTime>
  <Words>712</Words>
  <Application>Microsoft Office PowerPoint</Application>
  <PresentationFormat>Custom</PresentationFormat>
  <Paragraphs>129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Candara</vt:lpstr>
      <vt:lpstr>Times New Roman</vt:lpstr>
      <vt:lpstr>Stone Sans ITC TT</vt:lpstr>
      <vt:lpstr>Wingdings</vt:lpstr>
      <vt:lpstr>Trebuchet MS</vt:lpstr>
      <vt:lpstr>~2628977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Stonetronix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a City, One Page at a Time</dc:title>
  <dc:creator>Steve Stone</dc:creator>
  <cp:keywords>GDC 2013</cp:keywords>
  <cp:lastModifiedBy>stone</cp:lastModifiedBy>
  <cp:revision>1589</cp:revision>
  <dcterms:created xsi:type="dcterms:W3CDTF">2004-03-07T19:53:40Z</dcterms:created>
  <dcterms:modified xsi:type="dcterms:W3CDTF">2014-03-06T03:13:20Z</dcterms:modified>
</cp:coreProperties>
</file>