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519" r:id="rId3"/>
    <p:sldId id="520" r:id="rId4"/>
    <p:sldId id="518" r:id="rId5"/>
    <p:sldId id="521" r:id="rId6"/>
    <p:sldId id="514" r:id="rId7"/>
    <p:sldId id="531" r:id="rId8"/>
    <p:sldId id="529" r:id="rId9"/>
    <p:sldId id="515" r:id="rId10"/>
    <p:sldId id="525" r:id="rId11"/>
    <p:sldId id="526" r:id="rId12"/>
    <p:sldId id="527" r:id="rId13"/>
    <p:sldId id="516" r:id="rId14"/>
    <p:sldId id="528" r:id="rId15"/>
    <p:sldId id="530" r:id="rId16"/>
    <p:sldId id="496" r:id="rId17"/>
    <p:sldId id="481" r:id="rId18"/>
  </p:sldIdLst>
  <p:sldSz cx="12188825" cy="6858000"/>
  <p:notesSz cx="6858000" cy="9144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371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742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114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487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6856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56228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65599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74971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17D4B"/>
    <a:srgbClr val="285688"/>
    <a:srgbClr val="C0C0C0"/>
    <a:srgbClr val="B2B2B2"/>
    <a:srgbClr val="0099CC"/>
    <a:srgbClr val="33CCCC"/>
    <a:srgbClr val="FF6600"/>
    <a:srgbClr val="60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85530" autoAdjust="0"/>
  </p:normalViewPr>
  <p:slideViewPr>
    <p:cSldViewPr snapToGrid="0" snapToObjects="1">
      <p:cViewPr varScale="1">
        <p:scale>
          <a:sx n="95" d="100"/>
          <a:sy n="95" d="100"/>
        </p:scale>
        <p:origin x="198" y="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738"/>
    </p:cViewPr>
  </p:sorterViewPr>
  <p:notesViewPr>
    <p:cSldViewPr snapToGrid="0" snapToObjects="1">
      <p:cViewPr varScale="1">
        <p:scale>
          <a:sx n="78" d="100"/>
          <a:sy n="78" d="100"/>
        </p:scale>
        <p:origin x="-238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7B135-4060-4BBA-A428-0A80E2F7BF1F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1267F-95D4-417D-9635-A0C101355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E47231-13CF-4769-AA48-3A0AAE099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37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74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11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4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6856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228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599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971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7A5E5-FD16-4B55-9B1B-3F90BD12E18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dirty="0" smtClean="0">
                <a:latin typeface="Arial" pitchFamily="34" charset="0"/>
              </a:rPr>
              <a:t>Intro</a:t>
            </a: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Hello, I’m Stone Librande, the Lead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Designer on SimCity. I’ve been working on the game for over three years. </a:t>
            </a:r>
          </a:p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game is huge and has many different aspects: multiplayer, cooperative play, competitive play, and sandbox mode.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Every person in the city has an agenda and has a role to play in the city. There are over 25 major city systems, from education to power to sewage.</a:t>
            </a:r>
          </a:p>
          <a:p>
            <a:pPr eaLnBrk="1" hangingPunct="1"/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Keeping track of all of this was the most difficult design task I have faced in over 10 years of working on video games. To make the project even more interesting, I decided early on that I would use one-page design documents for the entire project to see how far I could push them. In this lecture I’ll talk about what worked and what didn’t, as I describe many of the documents.</a:t>
            </a:r>
          </a:p>
          <a:p>
            <a:pPr eaLnBrk="1" hangingPunct="1"/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/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4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21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Discussion Points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28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AE4F7-3285-45BF-9A23-8DBAEDCA6133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dirty="0" smtClean="0">
                <a:latin typeface="Arial" pitchFamily="34" charset="0"/>
              </a:rPr>
              <a:t>Thank You</a:t>
            </a:r>
          </a:p>
          <a:p>
            <a:pPr eaLnBrk="1" hangingPunct="1"/>
            <a:endParaRPr lang="en-US" b="0" i="0" baseline="0" dirty="0" smtClean="0">
              <a:latin typeface="Arial" pitchFamily="34" charset="0"/>
            </a:endParaRPr>
          </a:p>
          <a:p>
            <a:pPr eaLnBrk="1" hangingPunct="1"/>
            <a:endParaRPr lang="en-US" b="0" i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6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90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5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0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47231-13CF-4769-AA48-3A0AAE099A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"/>
            <a:ext cx="12188824" cy="685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685800"/>
            <a:ext cx="9751060" cy="914400"/>
          </a:xfrm>
          <a:prstGeom prst="rect">
            <a:avLst/>
          </a:prstGeom>
        </p:spPr>
        <p:txBody>
          <a:bodyPr lIns="121874" tIns="60936" rIns="121874" bIns="60936"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47" y="1905000"/>
            <a:ext cx="9751060" cy="3962400"/>
          </a:xfrm>
          <a:prstGeom prst="rect">
            <a:avLst/>
          </a:prstGeom>
        </p:spPr>
        <p:txBody>
          <a:bodyPr lIns="121874" tIns="60936" rIns="121874" bIns="60936"/>
          <a:lstStyle>
            <a:lvl1pPr>
              <a:buClr>
                <a:srgbClr val="990000"/>
              </a:buClr>
              <a:defRPr>
                <a:latin typeface="Candara" pitchFamily="34" charset="0"/>
              </a:defRPr>
            </a:lvl1pPr>
            <a:lvl2pPr>
              <a:spcBef>
                <a:spcPts val="800"/>
              </a:spcBef>
              <a:buClr>
                <a:srgbClr val="C00000"/>
              </a:buClr>
              <a:defRPr sz="3200">
                <a:latin typeface="Candar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"/>
            <a:ext cx="12188824" cy="685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4" tIns="60936" rIns="121874" bIns="6093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87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50" name="Oval 22"/>
          <p:cNvSpPr>
            <a:spLocks noChangeArrowheads="1"/>
          </p:cNvSpPr>
          <p:nvPr/>
        </p:nvSpPr>
        <p:spPr bwMode="auto">
          <a:xfrm>
            <a:off x="11477812" y="6324600"/>
            <a:ext cx="609441" cy="4572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121874" tIns="60936" rIns="121874" bIns="60936" anchor="ctr"/>
          <a:lstStyle/>
          <a:p>
            <a:pPr algn="ctr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117309" y="685800"/>
            <a:ext cx="9751060" cy="914400"/>
          </a:xfrm>
          <a:prstGeom prst="rect">
            <a:avLst/>
          </a:prstGeom>
        </p:spPr>
        <p:txBody>
          <a:bodyPr lIns="121874" tIns="60936" rIns="121874" bIns="60936"/>
          <a:lstStyle>
            <a:lvl1pPr>
              <a:defRPr>
                <a:latin typeface="Candara" pitchFamily="34" charset="0"/>
              </a:defRPr>
            </a:lvl1pPr>
          </a:lstStyle>
          <a:p>
            <a:pPr marL="0" marR="0" lvl="0" indent="0" algn="l" defTabSz="12187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Click to edit Master title style</a:t>
            </a:r>
            <a:endParaRPr kumimoji="0" lang="en-US" sz="53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912047" y="1905000"/>
            <a:ext cx="9751060" cy="3962400"/>
          </a:xfrm>
          <a:prstGeom prst="rect">
            <a:avLst/>
          </a:prstGeom>
        </p:spPr>
        <p:txBody>
          <a:bodyPr lIns="121874" tIns="60936" rIns="121874" bIns="60936"/>
          <a:lstStyle>
            <a:lvl1pPr>
              <a:buClr>
                <a:srgbClr val="990000"/>
              </a:buClr>
              <a:defRPr>
                <a:latin typeface="Candara" pitchFamily="34" charset="0"/>
              </a:defRPr>
            </a:lvl1pPr>
            <a:lvl2pPr>
              <a:spcBef>
                <a:spcPts val="600"/>
              </a:spcBef>
              <a:buClr>
                <a:srgbClr val="C00000"/>
              </a:buClr>
              <a:defRPr sz="2400">
                <a:latin typeface="Candara" pitchFamily="34" charset="0"/>
              </a:defRPr>
            </a:lvl2pPr>
          </a:lstStyle>
          <a:p>
            <a:pPr marL="457029" marR="0" lvl="0" indent="-457029" algn="l" defTabSz="121874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Tx/>
              <a:buChar char="•"/>
              <a:tabLst/>
              <a:defRPr/>
            </a:pPr>
            <a:r>
              <a:rPr kumimoji="0" lang="en-US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Click to edit Master text styles</a:t>
            </a:r>
          </a:p>
          <a:p>
            <a:pPr marL="990229" marR="0" lvl="1" indent="-380856" algn="l" defTabSz="1218742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</a:rPr>
              <a:t>Second level</a:t>
            </a:r>
          </a:p>
          <a:p>
            <a:pPr marL="1523427" marR="0" lvl="2" indent="-304685" algn="l" defTabSz="121874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tone Sans ITC TT" pitchFamily="2" charset="0"/>
              </a:rPr>
              <a:t>Third level</a:t>
            </a:r>
          </a:p>
          <a:p>
            <a:pPr marL="2132800" marR="0" lvl="3" indent="-304685" algn="l" defTabSz="121874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tone Sans ITC TT" pitchFamily="2" charset="0"/>
              </a:rPr>
              <a:t>Fourth level</a:t>
            </a:r>
          </a:p>
          <a:p>
            <a:pPr marL="2742172" marR="0" lvl="4" indent="-304685" algn="l" defTabSz="121874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tone Sans ITC TT" pitchFamily="2" charset="0"/>
              </a:rPr>
              <a:t>Fifth level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tone Sans ITC TT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609371" algn="l" rtl="0" fontAlgn="base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1218742" algn="l" rtl="0" fontAlgn="base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828114" algn="l" rtl="0" fontAlgn="base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2437487" algn="l" rtl="0" fontAlgn="base">
        <a:spcBef>
          <a:spcPct val="0"/>
        </a:spcBef>
        <a:spcAft>
          <a:spcPct val="0"/>
        </a:spcAft>
        <a:defRPr sz="53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457029" indent="-457029" algn="l" rtl="0" eaLnBrk="0" fontAlgn="base" hangingPunct="0">
        <a:spcBef>
          <a:spcPct val="20000"/>
        </a:spcBef>
        <a:spcAft>
          <a:spcPct val="0"/>
        </a:spcAft>
        <a:buClr>
          <a:srgbClr val="606FAE"/>
        </a:buClr>
        <a:buChar char="•"/>
        <a:defRPr sz="43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90229" indent="-38085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2pPr>
      <a:lvl3pPr marL="1523427" indent="-304685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3pPr>
      <a:lvl4pPr marL="2132800" indent="-304685" algn="l" rtl="0" eaLnBrk="0" fontAlgn="base" hangingPunct="0">
        <a:spcBef>
          <a:spcPct val="20000"/>
        </a:spcBef>
        <a:spcAft>
          <a:spcPct val="0"/>
        </a:spcAft>
        <a:buChar char="–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4pPr>
      <a:lvl5pPr marL="2742172" indent="-304685" algn="l" rtl="0" eaLnBrk="0" fontAlgn="base" hangingPunct="0">
        <a:spcBef>
          <a:spcPct val="20000"/>
        </a:spcBef>
        <a:spcAft>
          <a:spcPct val="0"/>
        </a:spcAft>
        <a:buChar char="»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5pPr>
      <a:lvl6pPr marL="3351542" indent="-304685" algn="l" rtl="0" fontAlgn="base">
        <a:spcBef>
          <a:spcPct val="20000"/>
        </a:spcBef>
        <a:spcAft>
          <a:spcPct val="0"/>
        </a:spcAft>
        <a:buChar char="»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6pPr>
      <a:lvl7pPr marL="3960914" indent="-304685" algn="l" rtl="0" fontAlgn="base">
        <a:spcBef>
          <a:spcPct val="20000"/>
        </a:spcBef>
        <a:spcAft>
          <a:spcPct val="0"/>
        </a:spcAft>
        <a:buChar char="»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7pPr>
      <a:lvl8pPr marL="4570286" indent="-304685" algn="l" rtl="0" fontAlgn="base">
        <a:spcBef>
          <a:spcPct val="20000"/>
        </a:spcBef>
        <a:spcAft>
          <a:spcPct val="0"/>
        </a:spcAft>
        <a:buChar char="»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8pPr>
      <a:lvl9pPr marL="5179657" indent="-304685" algn="l" rtl="0" fontAlgn="base">
        <a:spcBef>
          <a:spcPct val="20000"/>
        </a:spcBef>
        <a:spcAft>
          <a:spcPct val="0"/>
        </a:spcAft>
        <a:buChar char="»"/>
        <a:defRPr sz="27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9pPr>
    </p:bodyStyle>
    <p:otherStyle>
      <a:defPPr>
        <a:defRPr lang="en-US"/>
      </a:defPPr>
      <a:lvl1pPr marL="0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1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2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14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7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56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8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99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9" y="0"/>
            <a:ext cx="11953875" cy="631507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92572" y="6262935"/>
            <a:ext cx="8426251" cy="625209"/>
          </a:xfrm>
          <a:prstGeom prst="rect">
            <a:avLst/>
          </a:prstGeom>
        </p:spPr>
        <p:txBody>
          <a:bodyPr lIns="121874" tIns="60936" rIns="121874" bIns="60936"/>
          <a:lstStyle/>
          <a:p>
            <a:pPr algn="ctr" defTabSz="1218742">
              <a:defRPr/>
            </a:pPr>
            <a:r>
              <a:rPr lang="en-US" sz="2400" b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Stone Librande	   </a:t>
            </a:r>
            <a:r>
              <a:rPr lang="en-US" sz="2400" i="1" kern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Lead Designer, Riot Games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03458" y="1749890"/>
            <a:ext cx="7804478" cy="1405292"/>
          </a:xfrm>
          <a:prstGeom prst="rect">
            <a:avLst/>
          </a:prstGeom>
        </p:spPr>
        <p:txBody>
          <a:bodyPr lIns="121842" tIns="60920" rIns="121842" bIns="60920"/>
          <a:lstStyle/>
          <a:p>
            <a:pPr algn="ctr" eaLnBrk="0" hangingPunct="0">
              <a:defRPr/>
            </a:pPr>
            <a:r>
              <a:rPr lang="en-US" sz="7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Design Jam</a:t>
            </a:r>
          </a:p>
        </p:txBody>
      </p:sp>
      <p:sp>
        <p:nvSpPr>
          <p:cNvPr id="2" name="Rectangle 1"/>
          <p:cNvSpPr/>
          <p:nvPr/>
        </p:nvSpPr>
        <p:spPr>
          <a:xfrm>
            <a:off x="4024468" y="3043909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 game design exercise</a:t>
            </a:r>
            <a:endParaRPr lang="en-US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1154" y="1266713"/>
            <a:ext cx="4382215" cy="4383460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Head of Marketing</a:t>
            </a:r>
          </a:p>
          <a:p>
            <a:pPr marL="456709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FontTx/>
              <a:buChar char="•"/>
              <a:defRPr/>
            </a:pPr>
            <a:r>
              <a:rPr lang="en-US" sz="27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Bullet points showing unique attributes</a:t>
            </a:r>
            <a:endParaRPr lang="en-US" sz="39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Design Documents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25" y="1282890"/>
            <a:ext cx="6325335" cy="4744001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384">
            <a:off x="1718711" y="2887459"/>
            <a:ext cx="2307076" cy="321613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567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25" y="1282890"/>
            <a:ext cx="6325335" cy="474400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1154" y="1266713"/>
            <a:ext cx="4682471" cy="4383460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Lead Engineer</a:t>
            </a:r>
          </a:p>
          <a:p>
            <a:pPr marL="456709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606FAE"/>
              </a:buClr>
              <a:buFontTx/>
              <a:buChar char="•"/>
              <a:defRPr/>
            </a:pPr>
            <a:r>
              <a:rPr lang="en-US" sz="27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Schematic showing main systems and relationships</a:t>
            </a:r>
            <a:endParaRPr lang="en-US" sz="39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Design Documents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">
            <a:off x="1876048" y="2999754"/>
            <a:ext cx="2222299" cy="30979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06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25" y="1282890"/>
            <a:ext cx="6325335" cy="4744001"/>
          </a:xfrm>
          <a:prstGeom prst="rect">
            <a:avLst/>
          </a:prstGeom>
          <a:ln w="28575">
            <a:solidFill>
              <a:srgbClr val="990000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1154" y="1266713"/>
            <a:ext cx="4382215" cy="4383460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Creative Director</a:t>
            </a:r>
          </a:p>
          <a:p>
            <a:pPr marL="456709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Screen layout examples</a:t>
            </a: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Design Documents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660">
            <a:off x="1713673" y="2748601"/>
            <a:ext cx="2310032" cy="322025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18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1409" y="1504837"/>
            <a:ext cx="6319701" cy="4082047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Pitches</a:t>
            </a:r>
          </a:p>
          <a:p>
            <a:pPr marL="1066080" lvl="1" indent="-456892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 minutes per </a:t>
            </a: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team</a:t>
            </a:r>
          </a:p>
          <a:p>
            <a:pPr marL="1218559" lvl="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~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1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minute per </a:t>
            </a: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document</a:t>
            </a:r>
          </a:p>
          <a:p>
            <a:pPr marL="1066080" lvl="1" indent="-456892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Question &amp; Answer period</a:t>
            </a:r>
          </a:p>
          <a:p>
            <a:pPr marL="1066080" lvl="1" indent="-456892" eaLnBrk="0" hangingPunc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Shhh</a:t>
            </a: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…</a:t>
            </a:r>
          </a:p>
          <a:p>
            <a:pPr marL="1218559" lvl="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(Pitches </a:t>
            </a:r>
            <a:r>
              <a:rPr 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aren’t that important.)</a:t>
            </a: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endParaRPr lang="en-US" sz="39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6809533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Wrapping Up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75" y="603662"/>
            <a:ext cx="3808593" cy="5066290"/>
          </a:xfrm>
          <a:prstGeom prst="rect">
            <a:avLst/>
          </a:prstGeom>
          <a:ln w="28575">
            <a:solidFill>
              <a:srgbClr val="990000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83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1409" y="1504837"/>
            <a:ext cx="9650375" cy="4303110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Project Document</a:t>
            </a:r>
            <a:endParaRPr lang="en-US" sz="31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1066080" lvl="1" indent="-456892" eaLnBrk="0" hangingPunc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Analyze your current project</a:t>
            </a:r>
          </a:p>
          <a:p>
            <a:pPr marL="1066080" lvl="1" indent="-456892" eaLnBrk="0" hangingPunc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Create a one-page design that describes a key feature</a:t>
            </a:r>
          </a:p>
          <a:p>
            <a:pPr marL="1066080" lvl="1" indent="-456892" eaLnBrk="0" hangingPunc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Present it to your team</a:t>
            </a:r>
          </a:p>
          <a:p>
            <a:pPr marL="1066080" lvl="1" indent="-456892" eaLnBrk="0" hangingPunc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Incorporate their feedback</a:t>
            </a:r>
            <a:endParaRPr lang="en-US" sz="2799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endParaRPr lang="en-US" sz="39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Homework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5838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Homework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567">
            <a:off x="598594" y="1204935"/>
            <a:ext cx="3150808" cy="420107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75" y="172299"/>
            <a:ext cx="4517861" cy="263541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25">
            <a:off x="4075940" y="3164952"/>
            <a:ext cx="4221326" cy="296899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445">
            <a:off x="7577444" y="1656044"/>
            <a:ext cx="4221140" cy="307439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59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40505" y="1374157"/>
            <a:ext cx="10282672" cy="4548971"/>
          </a:xfrm>
          <a:prstGeom prst="rect">
            <a:avLst/>
          </a:prstGeom>
        </p:spPr>
        <p:txBody>
          <a:bodyPr lIns="121874" tIns="60936" rIns="121874" bIns="60936"/>
          <a:lstStyle/>
          <a:p>
            <a:pPr marL="457029" indent="-457029" eaLnBrk="0" hangingPunct="0">
              <a:spcBef>
                <a:spcPct val="20000"/>
              </a:spcBef>
              <a:spcAft>
                <a:spcPct val="50000"/>
              </a:spcAft>
              <a:buClr>
                <a:srgbClr val="990000"/>
              </a:buClr>
              <a:buFontTx/>
              <a:buChar char="•"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Focus on design, not on the game</a:t>
            </a:r>
            <a:endParaRPr lang="en-US" sz="32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7029" indent="-457029" eaLnBrk="0" hangingPunct="0">
              <a:spcBef>
                <a:spcPct val="20000"/>
              </a:spcBef>
              <a:spcAft>
                <a:spcPct val="50000"/>
              </a:spcAft>
              <a:buClr>
                <a:srgbClr val="990000"/>
              </a:buClr>
              <a:buFontTx/>
              <a:buChar char="•"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Designer isn’t the one “in charge”</a:t>
            </a:r>
            <a:endParaRPr lang="en-US" sz="32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7029" indent="-457029" eaLnBrk="0" hangingPunct="0">
              <a:spcBef>
                <a:spcPct val="20000"/>
              </a:spcBef>
              <a:spcAft>
                <a:spcPct val="50000"/>
              </a:spcAft>
              <a:buClr>
                <a:srgbClr val="990000"/>
              </a:buClr>
              <a:buFontTx/>
              <a:buChar char="•"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Working within tight constraints</a:t>
            </a:r>
          </a:p>
          <a:p>
            <a:pPr marL="457029" indent="-457029" eaLnBrk="0" hangingPunct="0">
              <a:spcBef>
                <a:spcPct val="20000"/>
              </a:spcBef>
              <a:spcAft>
                <a:spcPct val="50000"/>
              </a:spcAft>
              <a:buClr>
                <a:srgbClr val="990000"/>
              </a:buClr>
              <a:buFontTx/>
              <a:buChar char="•"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Process is quick and valuable</a:t>
            </a:r>
          </a:p>
          <a:p>
            <a:pPr marL="457029" indent="-457029" eaLnBrk="0" hangingPunct="0">
              <a:spcBef>
                <a:spcPct val="20000"/>
              </a:spcBef>
              <a:spcAft>
                <a:spcPct val="50000"/>
              </a:spcAft>
              <a:buClr>
                <a:srgbClr val="990000"/>
              </a:buClr>
              <a:buFontTx/>
              <a:buChar char="•"/>
            </a:pP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Apply techniques to a real worl</a:t>
            </a:r>
            <a:r>
              <a:rPr lang="en-US" sz="32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d project</a:t>
            </a:r>
            <a:endParaRPr lang="en-US" sz="32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1327" y="171450"/>
            <a:ext cx="6441736" cy="685800"/>
          </a:xfrm>
          <a:prstGeom prst="rect">
            <a:avLst/>
          </a:prstGeom>
        </p:spPr>
        <p:txBody>
          <a:bodyPr lIns="121874" tIns="60936" rIns="121874" bIns="6093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3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Key Takeaways</a:t>
            </a:r>
            <a:endParaRPr kumimoji="0" lang="en-US" sz="53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9392" y="2497545"/>
            <a:ext cx="11150930" cy="11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74" tIns="60936" rIns="121874" bIns="60936" anchor="ctr" anchorCtr="1"/>
          <a:lstStyle/>
          <a:p>
            <a:pPr marL="457029" indent="-457029" algn="ctr">
              <a:spcBef>
                <a:spcPts val="1599"/>
              </a:spcBef>
              <a:buClr>
                <a:srgbClr val="606FAE"/>
              </a:buClr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Design Jam cards and rules are available for download at: </a:t>
            </a:r>
            <a:r>
              <a:rPr lang="en-US" sz="4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www.stonetronix.com</a:t>
            </a:r>
            <a:endParaRPr lang="en-US" sz="28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9392" y="4244454"/>
            <a:ext cx="11150930" cy="11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74" tIns="60936" rIns="121874" bIns="60936" anchor="ctr" anchorCtr="1"/>
          <a:lstStyle/>
          <a:p>
            <a:pPr marL="457029" indent="-457029" algn="ctr">
              <a:spcBef>
                <a:spcPts val="1599"/>
              </a:spcBef>
              <a:buClr>
                <a:srgbClr val="606FAE"/>
              </a:buClr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@</a:t>
            </a:r>
            <a:r>
              <a:rPr lang="en-US" sz="2800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StoneLibrande</a:t>
            </a:r>
            <a:endParaRPr lang="en-US" sz="2800" b="1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9538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9538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9538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95387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84616" y="1201582"/>
            <a:ext cx="9982918" cy="4885319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Split up into small teams</a:t>
            </a: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2-3 people per team</a:t>
            </a: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Brainstorm</a:t>
            </a:r>
            <a:endParaRPr lang="en-US" sz="3600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Get “assignment”</a:t>
            </a: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8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Discuss the situation for 5-10 </a:t>
            </a: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minutes</a:t>
            </a:r>
            <a:endParaRPr lang="en-US" sz="3600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Create design documents</a:t>
            </a:r>
            <a:endParaRPr lang="en-US" sz="3600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Presentation</a:t>
            </a:r>
            <a:endParaRPr lang="en-US" sz="3600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1066080" lvl="1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FontTx/>
              <a:buChar char="•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4 minute “pitch”</a:t>
            </a:r>
            <a:endParaRPr lang="en-US" sz="2800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Overview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15" y="306440"/>
            <a:ext cx="4455879" cy="28461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966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1095">
            <a:off x="3422336" y="1982912"/>
            <a:ext cx="2455910" cy="342361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660">
            <a:off x="9150505" y="1910993"/>
            <a:ext cx="2455910" cy="342361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20">
            <a:off x="562642" y="1171254"/>
            <a:ext cx="2455910" cy="342361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8">
            <a:off x="6221105" y="1171254"/>
            <a:ext cx="2455910" cy="342361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5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565">
            <a:off x="536724" y="262679"/>
            <a:ext cx="4048225" cy="3036169"/>
          </a:xfrm>
          <a:prstGeom prst="rect">
            <a:avLst/>
          </a:prstGeom>
          <a:ln w="28575">
            <a:noFill/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06">
            <a:off x="5578914" y="262679"/>
            <a:ext cx="4048225" cy="3036169"/>
          </a:xfrm>
          <a:prstGeom prst="rect">
            <a:avLst/>
          </a:prstGeom>
          <a:ln w="28575">
            <a:noFill/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148">
            <a:off x="7577718" y="2952961"/>
            <a:ext cx="4048225" cy="3036169"/>
          </a:xfrm>
          <a:prstGeom prst="rect">
            <a:avLst/>
          </a:prstGeom>
          <a:ln w="28575">
            <a:noFill/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27">
            <a:off x="2618553" y="2942159"/>
            <a:ext cx="4048225" cy="3036169"/>
          </a:xfrm>
          <a:prstGeom prst="rect">
            <a:avLst/>
          </a:prstGeom>
          <a:ln w="28575">
            <a:noFill/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85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25" y="1282890"/>
            <a:ext cx="6325335" cy="4744001"/>
          </a:xfrm>
          <a:prstGeom prst="rect">
            <a:avLst/>
          </a:prstGeom>
          <a:ln w="28575">
            <a:solidFill>
              <a:srgbClr val="217D4B"/>
            </a:solidFill>
          </a:ln>
          <a:effectLst>
            <a:outerShdw blurRad="50800" dist="635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1154" y="1266713"/>
            <a:ext cx="4382215" cy="4383460"/>
          </a:xfrm>
          <a:prstGeom prst="rect">
            <a:avLst/>
          </a:prstGeom>
        </p:spPr>
        <p:txBody>
          <a:bodyPr lIns="121842" tIns="60920" rIns="121842" bIns="60920"/>
          <a:lstStyle/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r>
              <a:rPr lang="en-US" sz="3199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Executive Producer</a:t>
            </a:r>
          </a:p>
          <a:p>
            <a:pPr marL="456709" indent="-456892" eaLnBrk="0" hangingPunct="0">
              <a:spcBef>
                <a:spcPts val="0"/>
              </a:spcBef>
              <a:spcAft>
                <a:spcPts val="600"/>
              </a:spcAft>
              <a:buClr>
                <a:srgbClr val="217D4B"/>
              </a:buClr>
              <a:buFontTx/>
              <a:buChar char="•"/>
              <a:defRPr/>
            </a:pPr>
            <a:r>
              <a:rPr lang="en-US" sz="2799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Timeline from beginning to end of </a:t>
            </a:r>
            <a:r>
              <a:rPr lang="en-US" sz="2799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production</a:t>
            </a:r>
            <a:endParaRPr lang="en-US" sz="3999" b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  <a:p>
            <a:pPr marL="456892" indent="-456892" eaLnBrk="0" hangingPunct="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defRPr/>
            </a:pPr>
            <a:endParaRPr lang="en-US" sz="3199" i="1" kern="0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2788" y="172299"/>
            <a:ext cx="7804478" cy="685621"/>
          </a:xfrm>
          <a:prstGeom prst="rect">
            <a:avLst/>
          </a:prstGeom>
        </p:spPr>
        <p:txBody>
          <a:bodyPr lIns="121842" tIns="60920" rIns="121842" bIns="60920"/>
          <a:lstStyle/>
          <a:p>
            <a:pPr eaLnBrk="0" hangingPunct="0">
              <a:defRPr/>
            </a:pPr>
            <a:r>
              <a:rPr lang="en-US" sz="5298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ea typeface="+mj-ea"/>
                <a:cs typeface="+mj-cs"/>
              </a:rPr>
              <a:t>Design Documents</a:t>
            </a:r>
            <a:endParaRPr lang="en-US" sz="5298" b="1" kern="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120">
            <a:off x="1791172" y="2906988"/>
            <a:ext cx="2224889" cy="310156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097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2628977">
  <a:themeElements>
    <a:clrScheme name="~262897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262897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262897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~2628977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35804</TotalTime>
  <Words>352</Words>
  <Application>Microsoft Office PowerPoint</Application>
  <PresentationFormat>Custom</PresentationFormat>
  <Paragraphs>84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Stone Sans ITC TT</vt:lpstr>
      <vt:lpstr>Candara</vt:lpstr>
      <vt:lpstr>Times New Roman</vt:lpstr>
      <vt:lpstr>Wingdings</vt:lpstr>
      <vt:lpstr>Trebuchet MS</vt:lpstr>
      <vt:lpstr>Arial</vt:lpstr>
      <vt:lpstr>~2628977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Stonetronix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a City, One Page at a Time</dc:title>
  <dc:creator>Steve Stone</dc:creator>
  <cp:keywords>GDC 2013</cp:keywords>
  <cp:lastModifiedBy>Stone Librande</cp:lastModifiedBy>
  <cp:revision>1609</cp:revision>
  <dcterms:created xsi:type="dcterms:W3CDTF">2004-03-07T19:53:40Z</dcterms:created>
  <dcterms:modified xsi:type="dcterms:W3CDTF">2016-03-01T09:29:49Z</dcterms:modified>
</cp:coreProperties>
</file>