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notesMasterIdLst>
    <p:notesMasterId r:id="rId55"/>
  </p:notesMasterIdLst>
  <p:handoutMasterIdLst>
    <p:handoutMasterId r:id="rId56"/>
  </p:handoutMasterIdLst>
  <p:sldIdLst>
    <p:sldId id="347" r:id="rId2"/>
    <p:sldId id="534" r:id="rId3"/>
    <p:sldId id="277" r:id="rId4"/>
    <p:sldId id="278" r:id="rId5"/>
    <p:sldId id="279" r:id="rId6"/>
    <p:sldId id="343" r:id="rId7"/>
    <p:sldId id="280" r:id="rId8"/>
    <p:sldId id="281" r:id="rId9"/>
    <p:sldId id="282" r:id="rId10"/>
    <p:sldId id="339" r:id="rId11"/>
    <p:sldId id="340" r:id="rId12"/>
    <p:sldId id="341" r:id="rId13"/>
    <p:sldId id="342" r:id="rId14"/>
    <p:sldId id="344" r:id="rId15"/>
    <p:sldId id="285" r:id="rId16"/>
    <p:sldId id="286" r:id="rId17"/>
    <p:sldId id="287" r:id="rId18"/>
    <p:sldId id="535" r:id="rId19"/>
    <p:sldId id="348" r:id="rId20"/>
    <p:sldId id="542" r:id="rId21"/>
    <p:sldId id="349" r:id="rId22"/>
    <p:sldId id="544" r:id="rId23"/>
    <p:sldId id="545" r:id="rId24"/>
    <p:sldId id="546" r:id="rId25"/>
    <p:sldId id="547" r:id="rId26"/>
    <p:sldId id="548" r:id="rId27"/>
    <p:sldId id="549" r:id="rId28"/>
    <p:sldId id="550" r:id="rId29"/>
    <p:sldId id="350" r:id="rId30"/>
    <p:sldId id="351" r:id="rId31"/>
    <p:sldId id="354" r:id="rId32"/>
    <p:sldId id="552" r:id="rId33"/>
    <p:sldId id="355" r:id="rId34"/>
    <p:sldId id="357" r:id="rId35"/>
    <p:sldId id="352" r:id="rId36"/>
    <p:sldId id="551" r:id="rId37"/>
    <p:sldId id="283" r:id="rId38"/>
    <p:sldId id="531" r:id="rId39"/>
    <p:sldId id="532" r:id="rId40"/>
    <p:sldId id="533" r:id="rId41"/>
    <p:sldId id="358" r:id="rId42"/>
    <p:sldId id="539" r:id="rId43"/>
    <p:sldId id="362" r:id="rId44"/>
    <p:sldId id="554" r:id="rId45"/>
    <p:sldId id="553" r:id="rId46"/>
    <p:sldId id="540" r:id="rId47"/>
    <p:sldId id="365" r:id="rId48"/>
    <p:sldId id="505" r:id="rId49"/>
    <p:sldId id="507" r:id="rId50"/>
    <p:sldId id="508" r:id="rId51"/>
    <p:sldId id="510" r:id="rId52"/>
    <p:sldId id="536" r:id="rId53"/>
    <p:sldId id="514" r:id="rId54"/>
  </p:sldIdLst>
  <p:sldSz cx="9144000" cy="5143500" type="screen16x9"/>
  <p:notesSz cx="6858000" cy="9144000"/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DEAB"/>
    <a:srgbClr val="000000"/>
    <a:srgbClr val="FFCC00"/>
    <a:srgbClr val="CC6600"/>
    <a:srgbClr val="996633"/>
    <a:srgbClr val="993300"/>
    <a:srgbClr val="FFCC99"/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39" y="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5DB9912-E171-44F8-9FD0-4E988ADDE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69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Verdana" pitchFamily="34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Verdana" pitchFamily="34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Verdana" pitchFamily="34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7E764212-7E29-439D-A2B8-795717F76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3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80" charset="-128"/>
        <a:cs typeface="ヒラギノ角ゴ Pro W3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40CF71DC-B524-4196-BE56-7592647D38DF}" type="slidenum">
              <a:rPr kumimoji="0" lang="en-US" altLang="en-US" sz="1200"/>
              <a:pPr/>
              <a:t>1</a:t>
            </a:fld>
            <a:endParaRPr kumimoji="0"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576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2DD2C29-07AF-4BCB-BF20-D3F32BC86139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10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en-US" sz="2400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5068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6D180B14-5B58-4911-82FC-B8ACBA1A0408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15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en-US" sz="2400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636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107D597-FBE4-4DD2-A073-DE86E4A54290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16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en-US" sz="2400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3576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05B9AE8-8101-4104-9A7D-76826425249F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17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en-US" sz="2400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537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BAFACFD3-1286-4853-82A0-14C1F39E2D78}" type="slidenum">
              <a:rPr kumimoji="0" lang="en-US" altLang="en-US" sz="1200"/>
              <a:pPr/>
              <a:t>19</a:t>
            </a:fld>
            <a:endParaRPr kumimoji="0"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505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BAFACFD3-1286-4853-82A0-14C1F39E2D78}" type="slidenum">
              <a:rPr kumimoji="0" lang="en-US" altLang="en-US" sz="1200"/>
              <a:pPr/>
              <a:t>20</a:t>
            </a:fld>
            <a:endParaRPr kumimoji="0"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040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6B49CB2D-8801-443E-857D-C4EEB1981A67}" type="slidenum">
              <a:rPr kumimoji="0" lang="en-US" altLang="en-US" sz="1200"/>
              <a:pPr/>
              <a:t>21</a:t>
            </a:fld>
            <a:endParaRPr kumimoji="0"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3161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6B49CB2D-8801-443E-857D-C4EEB1981A67}" type="slidenum">
              <a:rPr kumimoji="0" lang="en-US" altLang="en-US" sz="1200"/>
              <a:pPr/>
              <a:t>22</a:t>
            </a:fld>
            <a:endParaRPr kumimoji="0"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745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6B49CB2D-8801-443E-857D-C4EEB1981A67}" type="slidenum">
              <a:rPr kumimoji="0" lang="en-US" altLang="en-US" sz="1200"/>
              <a:pPr/>
              <a:t>23</a:t>
            </a:fld>
            <a:endParaRPr kumimoji="0"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4981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6B49CB2D-8801-443E-857D-C4EEB1981A67}" type="slidenum">
              <a:rPr kumimoji="0" lang="en-US" altLang="en-US" sz="1200"/>
              <a:pPr/>
              <a:t>24</a:t>
            </a:fld>
            <a:endParaRPr kumimoji="0"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50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14AEB9F9-688B-4AFB-85FD-A86C3FE0D30C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2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en-US" sz="2400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488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6B49CB2D-8801-443E-857D-C4EEB1981A67}" type="slidenum">
              <a:rPr kumimoji="0" lang="en-US" altLang="en-US" sz="1200"/>
              <a:pPr/>
              <a:t>25</a:t>
            </a:fld>
            <a:endParaRPr kumimoji="0"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269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6B49CB2D-8801-443E-857D-C4EEB1981A67}" type="slidenum">
              <a:rPr kumimoji="0" lang="en-US" altLang="en-US" sz="1200"/>
              <a:pPr/>
              <a:t>26</a:t>
            </a:fld>
            <a:endParaRPr kumimoji="0"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394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6B49CB2D-8801-443E-857D-C4EEB1981A67}" type="slidenum">
              <a:rPr kumimoji="0" lang="en-US" altLang="en-US" sz="1200"/>
              <a:pPr/>
              <a:t>27</a:t>
            </a:fld>
            <a:endParaRPr kumimoji="0"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188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6B49CB2D-8801-443E-857D-C4EEB1981A67}" type="slidenum">
              <a:rPr kumimoji="0" lang="en-US" altLang="en-US" sz="1200"/>
              <a:pPr/>
              <a:t>28</a:t>
            </a:fld>
            <a:endParaRPr kumimoji="0"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8462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94708238-DB5C-4585-9266-0F509BCD521C}" type="slidenum">
              <a:rPr kumimoji="0" lang="en-US" altLang="en-US" sz="1200"/>
              <a:pPr/>
              <a:t>29</a:t>
            </a:fld>
            <a:endParaRPr kumimoji="0"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093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FAA7916A-39A3-4846-BD22-84E8943D4F08}" type="slidenum">
              <a:rPr kumimoji="0" lang="en-US" altLang="en-US" sz="1200"/>
              <a:pPr/>
              <a:t>30</a:t>
            </a:fld>
            <a:endParaRPr kumimoji="0"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040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29950944-1578-4CEB-8E54-308BD576CA3B}" type="slidenum">
              <a:rPr kumimoji="0" lang="en-US" altLang="en-US" sz="1200"/>
              <a:pPr/>
              <a:t>33</a:t>
            </a:fld>
            <a:endParaRPr kumimoji="0"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0717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81D346C2-6574-4AB0-BCBE-F82D902067E6}" type="slidenum">
              <a:rPr kumimoji="0" lang="en-US" altLang="en-US" sz="1200"/>
              <a:pPr/>
              <a:t>34</a:t>
            </a:fld>
            <a:endParaRPr kumimoji="0"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2943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60925FD8-D8CE-4F6A-90C4-72855586547A}" type="slidenum">
              <a:rPr kumimoji="0" lang="en-US" altLang="en-US" sz="1200"/>
              <a:pPr/>
              <a:t>35</a:t>
            </a:fld>
            <a:endParaRPr kumimoji="0"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3614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60925FD8-D8CE-4F6A-90C4-72855586547A}" type="slidenum">
              <a:rPr kumimoji="0" lang="en-US" altLang="en-US" sz="1200"/>
              <a:pPr/>
              <a:t>36</a:t>
            </a:fld>
            <a:endParaRPr kumimoji="0"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21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B0986EEF-D998-4460-8A29-49B53FFC90C5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3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en-US" sz="2400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2038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38BA39E5-A668-4075-A071-8E8D6CD598FA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37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en-US" sz="2400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3557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FD97C73C-1723-4319-9433-463CC933C558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40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en-US" sz="2400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1898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F7DD3B93-B0EE-4E99-AAAA-B77782451AC5}" type="slidenum">
              <a:rPr kumimoji="0" lang="en-US" altLang="en-US" sz="1200"/>
              <a:pPr/>
              <a:t>41</a:t>
            </a:fld>
            <a:endParaRPr kumimoji="0"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5926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F7DD3B93-B0EE-4E99-AAAA-B77782451AC5}" type="slidenum">
              <a:rPr kumimoji="0" lang="en-US" altLang="en-US" sz="1200"/>
              <a:pPr/>
              <a:t>44</a:t>
            </a:fld>
            <a:endParaRPr kumimoji="0"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6725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A9AF1B0F-423A-4C81-B2E3-748571E24CAC}" type="slidenum">
              <a:rPr kumimoji="0" lang="en-US" altLang="en-US" sz="1200"/>
              <a:pPr/>
              <a:t>47</a:t>
            </a:fld>
            <a:endParaRPr kumimoji="0"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298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fld id="{A799B6A1-E3B2-4A1A-8D9D-48C9DE82BF83}" type="slidenum">
              <a:rPr kumimoji="0" lang="en-US" altLang="en-US" sz="1200"/>
              <a:pPr/>
              <a:t>50</a:t>
            </a:fld>
            <a:endParaRPr kumimoji="0"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Verdana" panose="020B060403050404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906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943E927C-C3C9-4C31-A960-3B6EF69BF0DA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52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en-US" sz="2400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32036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64212-7E29-439D-A2B8-795717F76C2A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533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41C0C1D-A58B-463B-A303-EE3F0AF27977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4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en-US" sz="2400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932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C4551B6-2916-4925-9CCF-94B26FF2BB4B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5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en-US" sz="2400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2120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84CCDC0E-367A-46CB-B8A9-9626558104AA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6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en-US" sz="2400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89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449E0367-DC2A-4FEB-9F1F-44A38E771434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7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en-US" sz="2400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57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37ACFC87-5254-4602-97FF-8D6309F71D87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8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en-US" sz="2400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4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E255488A-5008-4D35-B645-C21465301B60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9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en-US" sz="2400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17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B59F301-3F3B-45B5-B2DA-DEE4E457E253}" type="datetimeFigureOut">
              <a:rPr lang="en-US" altLang="en-US"/>
              <a:pPr>
                <a:defRPr/>
              </a:pPr>
              <a:t>12/29/2025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charset="0"/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814961D-7533-4F5B-A42D-3A2CB1EB1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79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19150"/>
            <a:ext cx="8077200" cy="1085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4E9D92D-8E4B-4EBB-AA48-AB0366E85997}" type="datetimeFigureOut">
              <a:rPr lang="en-US" altLang="en-US"/>
              <a:pPr>
                <a:defRPr/>
              </a:pPr>
              <a:t>12/29/2025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Verdana" pitchFamily="34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9A1855B-5C18-4B8A-9DBF-380829F2E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82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 sz="2800">
          <a:solidFill>
            <a:srgbClr val="000000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 sz="2400"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 sz="2000"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0000"/>
        <a:buFont typeface="Verdana" panose="020B0604030504040204" pitchFamily="34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819150"/>
            <a:ext cx="7772400" cy="150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800" b="1" dirty="0" smtClean="0">
                <a:latin typeface="Candara" panose="020E0502030303020204" pitchFamily="34" charset="0"/>
                <a:ea typeface="ヒラギノ角ゴ Pro W3" charset="-128"/>
              </a:rPr>
              <a:t>Us vs. It:</a:t>
            </a:r>
            <a:br>
              <a:rPr lang="en-US" altLang="en-US" sz="4800" b="1" dirty="0" smtClean="0">
                <a:latin typeface="Candara" panose="020E0502030303020204" pitchFamily="34" charset="0"/>
                <a:ea typeface="ヒラギノ角ゴ Pro W3" charset="-128"/>
              </a:rPr>
            </a:br>
            <a:r>
              <a:rPr lang="en-US" altLang="en-US" sz="4000" dirty="0" smtClean="0">
                <a:latin typeface="Candara" panose="020E0502030303020204" pitchFamily="34" charset="0"/>
                <a:ea typeface="ヒラギノ角ゴ Pro W3" charset="-128"/>
              </a:rPr>
              <a:t>MDA in Practice</a:t>
            </a:r>
            <a:endParaRPr lang="en-US" altLang="en-US" sz="4800" dirty="0" smtClean="0">
              <a:latin typeface="Candara" panose="020E0502030303020204" pitchFamily="34" charset="0"/>
              <a:ea typeface="ヒラギノ角ゴ Pro W3" charset="-128"/>
            </a:endParaRPr>
          </a:p>
        </p:txBody>
      </p:sp>
      <p:sp>
        <p:nvSpPr>
          <p:cNvPr id="4" name="Google Shape;20;p1"/>
          <p:cNvSpPr txBox="1"/>
          <p:nvPr/>
        </p:nvSpPr>
        <p:spPr>
          <a:xfrm>
            <a:off x="1727941" y="3562350"/>
            <a:ext cx="5688118" cy="97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457086" marR="0" lvl="0" indent="-45708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Marcus Montgomery</a:t>
            </a:r>
          </a:p>
          <a:p>
            <a:pPr marL="457086" marR="0" lvl="0" indent="-45708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Stone Librande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The MDA Framework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143000" y="2000250"/>
            <a:ext cx="6934200" cy="1543050"/>
            <a:chOff x="528" y="1680"/>
            <a:chExt cx="4752" cy="1296"/>
          </a:xfrm>
        </p:grpSpPr>
        <p:cxnSp>
          <p:nvCxnSpPr>
            <p:cNvPr id="24581" name="AutoShape 4"/>
            <p:cNvCxnSpPr>
              <a:cxnSpLocks noChangeShapeType="1"/>
              <a:stCxn id="24583" idx="3"/>
              <a:endCxn id="24584" idx="1"/>
            </p:cNvCxnSpPr>
            <p:nvPr/>
          </p:nvCxnSpPr>
          <p:spPr bwMode="auto">
            <a:xfrm>
              <a:off x="2025" y="2328"/>
              <a:ext cx="126" cy="0"/>
            </a:xfrm>
            <a:prstGeom prst="straightConnector1">
              <a:avLst/>
            </a:prstGeom>
            <a:noFill/>
            <a:ln w="38100">
              <a:solidFill>
                <a:srgbClr val="1F497D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2" name="AutoShape 5"/>
            <p:cNvCxnSpPr>
              <a:cxnSpLocks noChangeShapeType="1"/>
              <a:stCxn id="24584" idx="3"/>
              <a:endCxn id="24585" idx="1"/>
            </p:cNvCxnSpPr>
            <p:nvPr/>
          </p:nvCxnSpPr>
          <p:spPr bwMode="auto">
            <a:xfrm>
              <a:off x="3657" y="2328"/>
              <a:ext cx="126" cy="0"/>
            </a:xfrm>
            <a:prstGeom prst="straightConnector1">
              <a:avLst/>
            </a:prstGeom>
            <a:noFill/>
            <a:ln w="38100">
              <a:solidFill>
                <a:srgbClr val="1F497D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3" name="Rectangle 6"/>
            <p:cNvSpPr>
              <a:spLocks noChangeArrowheads="1"/>
            </p:cNvSpPr>
            <p:nvPr/>
          </p:nvSpPr>
          <p:spPr bwMode="auto">
            <a:xfrm>
              <a:off x="528" y="1680"/>
              <a:ext cx="1488" cy="12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sz="3200" dirty="0">
                  <a:solidFill>
                    <a:schemeClr val="bg2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Mechanics</a:t>
              </a:r>
            </a:p>
          </p:txBody>
        </p:sp>
        <p:sp>
          <p:nvSpPr>
            <p:cNvPr id="24584" name="Rectangle 7"/>
            <p:cNvSpPr>
              <a:spLocks noChangeArrowheads="1"/>
            </p:cNvSpPr>
            <p:nvPr/>
          </p:nvSpPr>
          <p:spPr bwMode="auto">
            <a:xfrm>
              <a:off x="2160" y="1680"/>
              <a:ext cx="1488" cy="1296"/>
            </a:xfrm>
            <a:prstGeom prst="rect">
              <a:avLst/>
            </a:prstGeom>
            <a:solidFill>
              <a:srgbClr val="F5DEAB"/>
            </a:solidFill>
            <a:ln w="2857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en-US" sz="3200">
                  <a:solidFill>
                    <a:schemeClr val="bg2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Dynamics</a:t>
              </a:r>
            </a:p>
          </p:txBody>
        </p:sp>
        <p:sp>
          <p:nvSpPr>
            <p:cNvPr id="24585" name="Rectangle 8"/>
            <p:cNvSpPr>
              <a:spLocks noChangeArrowheads="1"/>
            </p:cNvSpPr>
            <p:nvPr/>
          </p:nvSpPr>
          <p:spPr bwMode="auto">
            <a:xfrm>
              <a:off x="3792" y="1680"/>
              <a:ext cx="1488" cy="1296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sz="3200">
                  <a:solidFill>
                    <a:schemeClr val="bg2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Aesthetics</a:t>
              </a:r>
            </a:p>
          </p:txBody>
        </p:sp>
      </p:grp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3277415" y="4019550"/>
            <a:ext cx="2589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chemeClr val="bg2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What do we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33400" y="514350"/>
            <a:ext cx="2286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38150"/>
            <a:ext cx="8077200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latin typeface="Candara" panose="020E0502030303020204" pitchFamily="34" charset="0"/>
                <a:ea typeface="ヒラギノ角ゴ Pro W3" charset="-128"/>
              </a:rPr>
              <a:t>Mechanics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1200150"/>
            <a:ext cx="80772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273050">
              <a:buNone/>
            </a:pPr>
            <a:r>
              <a:rPr lang="en-US" altLang="en-US" dirty="0">
                <a:latin typeface="Candara" panose="020E0502030303020204" pitchFamily="34" charset="0"/>
                <a:ea typeface="ヒラギノ角ゴ Pro W3" charset="-128"/>
              </a:rPr>
              <a:t>The concepts and materials that formally specify the game-as-system.</a:t>
            </a:r>
            <a:br>
              <a:rPr lang="en-US" altLang="en-US" dirty="0">
                <a:latin typeface="Candara" panose="020E0502030303020204" pitchFamily="34" charset="0"/>
                <a:ea typeface="ヒラギノ角ゴ Pro W3" charset="-128"/>
              </a:rPr>
            </a:br>
            <a:endParaRPr lang="en-US" altLang="en-US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Everything you need to play</a:t>
            </a: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Not just rules</a:t>
            </a: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Not just “Systemic Building </a:t>
            </a: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Blocks”</a:t>
            </a:r>
            <a:endParaRPr lang="en-US" altLang="ja-JP" sz="2400" dirty="0">
              <a:latin typeface="Candara" panose="020E0502030303020204" pitchFamily="34" charset="0"/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33400" y="514350"/>
            <a:ext cx="2133600" cy="533400"/>
          </a:xfrm>
          <a:prstGeom prst="rect">
            <a:avLst/>
          </a:prstGeom>
          <a:solidFill>
            <a:srgbClr val="F5DE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38150"/>
            <a:ext cx="8077200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Dynamics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1229605"/>
            <a:ext cx="80772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273050">
              <a:buFont typeface="Verdana" panose="020B0604030504040204" pitchFamily="34" charset="0"/>
              <a:buNone/>
            </a:pPr>
            <a:r>
              <a:rPr lang="en-US" altLang="en-US" dirty="0">
                <a:latin typeface="Candara" panose="020E0502030303020204" pitchFamily="34" charset="0"/>
                <a:ea typeface="ヒラギノ角ゴ Pro W3" charset="-128"/>
              </a:rPr>
              <a:t>The run-time behavior of the game-as-system. </a:t>
            </a:r>
          </a:p>
          <a:p>
            <a:pPr indent="-273050">
              <a:buFont typeface="Verdana" panose="020B0604030504040204" pitchFamily="34" charset="0"/>
              <a:buNone/>
            </a:pPr>
            <a:endParaRPr lang="en-US" altLang="en-US" dirty="0" smtClean="0"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The systems in motion</a:t>
            </a: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What </a:t>
            </a: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happens when you </a:t>
            </a: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play</a:t>
            </a:r>
            <a:endParaRPr lang="en-US" altLang="en-US" sz="2400" dirty="0">
              <a:latin typeface="Candara" panose="020E0502030303020204" pitchFamily="34" charset="0"/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33400" y="514350"/>
            <a:ext cx="2286000" cy="533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38150"/>
            <a:ext cx="8077200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Aesthetics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1200150"/>
            <a:ext cx="80772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273050">
              <a:buFont typeface="Verdana" panose="020B0604030504040204" pitchFamily="34" charset="0"/>
              <a:buNone/>
            </a:pPr>
            <a:r>
              <a:rPr lang="en-US" altLang="en-US" dirty="0">
                <a:latin typeface="Candara" panose="020E0502030303020204" pitchFamily="34" charset="0"/>
                <a:ea typeface="ヒラギノ角ゴ Pro W3" charset="-128"/>
              </a:rPr>
              <a:t>The emotional content of the game.  </a:t>
            </a:r>
            <a:r>
              <a:rPr lang="en-US" altLang="en-US" dirty="0" smtClean="0">
                <a:ea typeface="ヒラギノ角ゴ Pro W3" charset="-128"/>
              </a:rPr>
              <a:t/>
            </a:r>
            <a:br>
              <a:rPr lang="en-US" altLang="en-US" dirty="0" smtClean="0">
                <a:ea typeface="ヒラギノ角ゴ Pro W3" charset="-128"/>
              </a:rPr>
            </a:br>
            <a:endParaRPr lang="en-US" altLang="en-US" dirty="0" smtClean="0"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How players feel when they </a:t>
            </a: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play</a:t>
            </a:r>
            <a:endParaRPr lang="en-US" altLang="en-US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Not just visual or sensory </a:t>
            </a: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qualities</a:t>
            </a:r>
            <a:endParaRPr lang="en-US" altLang="en-US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Cognitive rather than Behavioral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This is a systems view of </a:t>
            </a:r>
            <a:r>
              <a:rPr lang="en-US" altLang="en-US" b="1" dirty="0" smtClean="0">
                <a:latin typeface="Candara" panose="020E0502030303020204" pitchFamily="34" charset="0"/>
                <a:ea typeface="ヒラギノ角ゴ Pro W3" charset="-128"/>
              </a:rPr>
              <a:t>games</a:t>
            </a:r>
            <a:endParaRPr lang="en-US" altLang="en-US" b="1" dirty="0">
              <a:latin typeface="Candara" panose="020E0502030303020204" pitchFamily="34" charset="0"/>
              <a:ea typeface="ヒラギノ角ゴ Pro W3" charset="-128"/>
            </a:endParaRPr>
          </a:p>
        </p:txBody>
      </p:sp>
      <p:sp>
        <p:nvSpPr>
          <p:cNvPr id="29699" name="AutoShape 4"/>
          <p:cNvSpPr>
            <a:spLocks noChangeArrowheads="1"/>
          </p:cNvSpPr>
          <p:nvPr/>
        </p:nvSpPr>
        <p:spPr bwMode="auto">
          <a:xfrm rot="-5400000">
            <a:off x="4457700" y="2247900"/>
            <a:ext cx="1219200" cy="14478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343400" y="2743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ea typeface="MS PGothic" panose="020B0600070205080204" pitchFamily="34" charset="-128"/>
              </a:rPr>
              <a:t>Logic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2286000" y="2209800"/>
            <a:ext cx="3962400" cy="2133600"/>
          </a:xfrm>
          <a:prstGeom prst="rect">
            <a:avLst/>
          </a:prstGeom>
          <a:noFill/>
          <a:ln w="9525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4343400" y="32004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4343400" y="2667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>
              <a:ea typeface="MS PGothic" panose="020B0600070205080204" pitchFamily="34" charset="-128"/>
            </a:endParaRPr>
          </a:p>
        </p:txBody>
      </p:sp>
      <p:cxnSp>
        <p:nvCxnSpPr>
          <p:cNvPr id="29704" name="AutoShape 9"/>
          <p:cNvCxnSpPr>
            <a:cxnSpLocks noChangeShapeType="1"/>
            <a:stCxn id="29715" idx="3"/>
            <a:endCxn id="29702" idx="1"/>
          </p:cNvCxnSpPr>
          <p:nvPr/>
        </p:nvCxnSpPr>
        <p:spPr bwMode="auto">
          <a:xfrm>
            <a:off x="3810000" y="3276600"/>
            <a:ext cx="533400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5638800" y="2743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>
              <a:ea typeface="MS PGothic" panose="020B0600070205080204" pitchFamily="34" charset="-128"/>
            </a:endParaRPr>
          </a:p>
        </p:txBody>
      </p:sp>
      <p:cxnSp>
        <p:nvCxnSpPr>
          <p:cNvPr id="29707" name="AutoShape 12"/>
          <p:cNvCxnSpPr>
            <a:cxnSpLocks noChangeShapeType="1"/>
            <a:stCxn id="29705" idx="3"/>
            <a:endCxn id="29714" idx="3"/>
          </p:cNvCxnSpPr>
          <p:nvPr/>
        </p:nvCxnSpPr>
        <p:spPr bwMode="auto">
          <a:xfrm flipH="1">
            <a:off x="3810000" y="3124200"/>
            <a:ext cx="1981200" cy="655638"/>
          </a:xfrm>
          <a:prstGeom prst="bentConnector3">
            <a:avLst>
              <a:gd name="adj1" fmla="val -11537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ea typeface="MS PGothic" panose="020B0600070205080204" pitchFamily="34" charset="-128"/>
              </a:rPr>
              <a:t>Input</a:t>
            </a: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6477000" y="25908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t>Output</a:t>
            </a:r>
          </a:p>
        </p:txBody>
      </p:sp>
      <p:cxnSp>
        <p:nvCxnSpPr>
          <p:cNvPr id="29710" name="AutoShape 15"/>
          <p:cNvCxnSpPr>
            <a:cxnSpLocks noChangeShapeType="1"/>
            <a:stCxn id="29708" idx="3"/>
            <a:endCxn id="29703" idx="1"/>
          </p:cNvCxnSpPr>
          <p:nvPr/>
        </p:nvCxnSpPr>
        <p:spPr bwMode="auto">
          <a:xfrm flipV="1">
            <a:off x="2057400" y="2743200"/>
            <a:ext cx="2286000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AutoShape 16"/>
          <p:cNvCxnSpPr>
            <a:cxnSpLocks noChangeShapeType="1"/>
            <a:stCxn id="29706" idx="3"/>
            <a:endCxn id="29709" idx="1"/>
          </p:cNvCxnSpPr>
          <p:nvPr/>
        </p:nvCxnSpPr>
        <p:spPr bwMode="auto">
          <a:xfrm>
            <a:off x="5791200" y="2819400"/>
            <a:ext cx="685800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2" name="Rectangle 18"/>
          <p:cNvSpPr>
            <a:spLocks noChangeArrowheads="1"/>
          </p:cNvSpPr>
          <p:nvPr/>
        </p:nvSpPr>
        <p:spPr bwMode="auto">
          <a:xfrm>
            <a:off x="2514600" y="3048000"/>
            <a:ext cx="1295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29713" name="Text Box 19"/>
          <p:cNvSpPr txBox="1">
            <a:spLocks noChangeArrowheads="1"/>
          </p:cNvSpPr>
          <p:nvPr/>
        </p:nvSpPr>
        <p:spPr bwMode="auto">
          <a:xfrm>
            <a:off x="2514600" y="32305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ea typeface="MS PGothic" panose="020B0600070205080204" pitchFamily="34" charset="-128"/>
              </a:rPr>
              <a:t>State</a:t>
            </a:r>
          </a:p>
        </p:txBody>
      </p:sp>
      <p:sp>
        <p:nvSpPr>
          <p:cNvPr id="29714" name="Rectangle 20"/>
          <p:cNvSpPr>
            <a:spLocks noChangeArrowheads="1"/>
          </p:cNvSpPr>
          <p:nvPr/>
        </p:nvSpPr>
        <p:spPr bwMode="auto">
          <a:xfrm>
            <a:off x="3657600" y="3687763"/>
            <a:ext cx="1524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29715" name="Rectangle 21"/>
          <p:cNvSpPr>
            <a:spLocks noChangeArrowheads="1"/>
          </p:cNvSpPr>
          <p:nvPr/>
        </p:nvSpPr>
        <p:spPr bwMode="auto">
          <a:xfrm>
            <a:off x="3657600" y="32004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60513" y="2057400"/>
            <a:ext cx="1685925" cy="971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Mechanics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740400" y="2057400"/>
            <a:ext cx="1685925" cy="97155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Aesthetics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686175" y="2057400"/>
            <a:ext cx="1687513" cy="971550"/>
          </a:xfrm>
          <a:prstGeom prst="rect">
            <a:avLst/>
          </a:prstGeom>
          <a:solidFill>
            <a:srgbClr val="F5DEAB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Dynamics</a:t>
            </a:r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The Designer/Player Relationship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359650" y="1885950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Webdings" panose="05030102010509060703" pitchFamily="18" charset="2"/>
              </a:rPr>
              <a:t>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533400" y="1962150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Webdings" panose="05030102010509060703" pitchFamily="18" charset="2"/>
              </a:rPr>
              <a:t>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533400" y="2952750"/>
            <a:ext cx="1109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Designer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7543800" y="2868613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Player</a:t>
            </a:r>
          </a:p>
        </p:txBody>
      </p:sp>
      <p:cxnSp>
        <p:nvCxnSpPr>
          <p:cNvPr id="30730" name="AutoShape 11"/>
          <p:cNvCxnSpPr>
            <a:cxnSpLocks noChangeShapeType="1"/>
          </p:cNvCxnSpPr>
          <p:nvPr/>
        </p:nvCxnSpPr>
        <p:spPr bwMode="auto">
          <a:xfrm>
            <a:off x="3260725" y="2543175"/>
            <a:ext cx="4127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AutoShape 12"/>
          <p:cNvCxnSpPr>
            <a:cxnSpLocks noChangeShapeType="1"/>
          </p:cNvCxnSpPr>
          <p:nvPr/>
        </p:nvCxnSpPr>
        <p:spPr bwMode="auto">
          <a:xfrm>
            <a:off x="5387975" y="2543175"/>
            <a:ext cx="338138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60513" y="2057400"/>
            <a:ext cx="1685925" cy="971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Mechanics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740400" y="2057400"/>
            <a:ext cx="1685925" cy="97155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Aesthetics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686175" y="2057400"/>
            <a:ext cx="1687513" cy="971550"/>
          </a:xfrm>
          <a:prstGeom prst="rect">
            <a:avLst/>
          </a:prstGeom>
          <a:solidFill>
            <a:srgbClr val="F5DEAB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Dynamics</a:t>
            </a: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7359650" y="1885950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Webdings" panose="05030102010509060703" pitchFamily="18" charset="2"/>
              </a:rPr>
              <a:t>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7543800" y="2868613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Player</a:t>
            </a:r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The Player</a:t>
            </a:r>
            <a:r>
              <a:rPr lang="en-US" altLang="ja-JP" b="1" dirty="0">
                <a:latin typeface="Candara" panose="020E0502030303020204" pitchFamily="34" charset="0"/>
                <a:ea typeface="ヒラギノ角ゴ Pro W3" charset="-128"/>
              </a:rPr>
              <a:t>’s Perspective</a:t>
            </a:r>
            <a:endParaRPr lang="en-US" altLang="en-US" b="1" dirty="0">
              <a:latin typeface="Candara" panose="020E0502030303020204" pitchFamily="34" charset="0"/>
              <a:ea typeface="ヒラギノ角ゴ Pro W3" charset="-128"/>
            </a:endParaRPr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>
            <a:off x="1682750" y="2171700"/>
            <a:ext cx="6096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77" name="AutoShape 11"/>
          <p:cNvCxnSpPr>
            <a:cxnSpLocks noChangeShapeType="1"/>
          </p:cNvCxnSpPr>
          <p:nvPr/>
        </p:nvCxnSpPr>
        <p:spPr bwMode="auto">
          <a:xfrm>
            <a:off x="3260725" y="2543175"/>
            <a:ext cx="4127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8" name="AutoShape 12"/>
          <p:cNvCxnSpPr>
            <a:cxnSpLocks noChangeShapeType="1"/>
          </p:cNvCxnSpPr>
          <p:nvPr/>
        </p:nvCxnSpPr>
        <p:spPr bwMode="auto">
          <a:xfrm>
            <a:off x="5387975" y="2543175"/>
            <a:ext cx="338138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19150"/>
            <a:ext cx="8077200" cy="657226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The Designer</a:t>
            </a:r>
            <a:r>
              <a:rPr lang="en-US" altLang="ja-JP" b="1" dirty="0">
                <a:latin typeface="Candara" panose="020E0502030303020204" pitchFamily="34" charset="0"/>
                <a:ea typeface="ヒラギノ角ゴ Pro W3" charset="-128"/>
              </a:rPr>
              <a:t>’s Perspective</a:t>
            </a:r>
            <a:endParaRPr lang="en-US" altLang="en-US" b="1" dirty="0">
              <a:latin typeface="Candara" panose="020E0502030303020204" pitchFamily="34" charset="0"/>
              <a:ea typeface="ヒラギノ角ゴ Pro W3" charset="-128"/>
            </a:endParaRPr>
          </a:p>
        </p:txBody>
      </p:sp>
      <p:cxnSp>
        <p:nvCxnSpPr>
          <p:cNvPr id="34819" name="AutoShape 4"/>
          <p:cNvCxnSpPr>
            <a:cxnSpLocks noChangeShapeType="1"/>
          </p:cNvCxnSpPr>
          <p:nvPr/>
        </p:nvCxnSpPr>
        <p:spPr bwMode="auto">
          <a:xfrm flipH="1">
            <a:off x="5416550" y="2543175"/>
            <a:ext cx="341313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0" name="AutoShape 5"/>
          <p:cNvCxnSpPr>
            <a:cxnSpLocks noChangeShapeType="1"/>
          </p:cNvCxnSpPr>
          <p:nvPr/>
        </p:nvCxnSpPr>
        <p:spPr bwMode="auto">
          <a:xfrm flipH="1">
            <a:off x="3276600" y="2543175"/>
            <a:ext cx="415925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33400" y="1962150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Webdings" panose="05030102010509060703" pitchFamily="18" charset="2"/>
              </a:rPr>
              <a:t>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3400" y="2952750"/>
            <a:ext cx="1109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Designer</a:t>
            </a: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1560513" y="2057400"/>
            <a:ext cx="1685925" cy="971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Mechanics</a:t>
            </a:r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5740400" y="2057400"/>
            <a:ext cx="1685925" cy="97155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Aesthetics</a:t>
            </a: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3686175" y="2057400"/>
            <a:ext cx="1687513" cy="971550"/>
          </a:xfrm>
          <a:prstGeom prst="rect">
            <a:avLst/>
          </a:prstGeom>
          <a:solidFill>
            <a:srgbClr val="F5DEAB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Dynamics</a:t>
            </a:r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1295400" y="2171700"/>
            <a:ext cx="6096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066800" y="1962150"/>
            <a:ext cx="1676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629380"/>
            <a:ext cx="1676400" cy="533400"/>
          </a:xfrm>
          <a:prstGeom prst="rect">
            <a:avLst/>
          </a:prstGeom>
          <a:solidFill>
            <a:srgbClr val="F5DE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3257550"/>
            <a:ext cx="1676400" cy="533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6867" name="Content Placeholder 2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1885950"/>
            <a:ext cx="83058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705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Mechanics:    Predefined and highly constrained </a:t>
            </a:r>
          </a:p>
          <a:p>
            <a:pPr marL="52705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Dynamics:      Play the game vs. an “AI” that you create</a:t>
            </a:r>
            <a:endParaRPr lang="en-US" altLang="en-US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Aesthetics:    Improve the drama</a:t>
            </a:r>
            <a:endParaRPr lang="en-US" altLang="en-US" sz="2400" dirty="0">
              <a:latin typeface="Candara" panose="020E0502030303020204" pitchFamily="34" charset="0"/>
              <a:ea typeface="ヒラギノ角ゴ Pro W3" charset="-128"/>
            </a:endParaRPr>
          </a:p>
        </p:txBody>
      </p:sp>
      <p:sp>
        <p:nvSpPr>
          <p:cNvPr id="36866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Design Exercise: </a:t>
            </a:r>
            <a:r>
              <a:rPr lang="en-US" altLang="en-US" b="1" i="1" dirty="0">
                <a:latin typeface="Candara" panose="020E0502030303020204" pitchFamily="34" charset="0"/>
                <a:ea typeface="ヒラギノ角ゴ Pro W3" charset="-128"/>
              </a:rPr>
              <a:t>Us vs.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 smtClean="0">
                <a:latin typeface="Candara" panose="020E0502030303020204" pitchFamily="34" charset="0"/>
                <a:ea typeface="ヒラギノ角ゴ Pro W3" charset="-128"/>
              </a:rPr>
              <a:t>PHASE 1: Create Robot AI</a:t>
            </a:r>
            <a:endParaRPr lang="en-US" altLang="en-US" b="1" dirty="0">
              <a:latin typeface="Candara" panose="020E0502030303020204" pitchFamily="34" charset="0"/>
              <a:ea typeface="ヒラギノ角ゴ Pro W3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Fill out your robot’s programming sheet</a:t>
            </a:r>
          </a:p>
          <a:p>
            <a:pPr marL="927100" lvl="1" indent="-457200">
              <a:buFont typeface="Wingdings" panose="05000000000000000000" pitchFamily="2" charset="2"/>
              <a:buChar char="§"/>
            </a:pPr>
            <a:r>
              <a:rPr lang="en-US" altLang="ja-JP" sz="2000" dirty="0" smtClean="0">
                <a:latin typeface="Candara" panose="020E0502030303020204" pitchFamily="34" charset="0"/>
                <a:ea typeface="ヒラギノ角ゴ Pro W3" charset="-128"/>
              </a:rPr>
              <a:t>How does it move?</a:t>
            </a:r>
          </a:p>
          <a:p>
            <a:pPr marL="927100" lvl="1" indent="-457200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ndara" panose="020E0502030303020204" pitchFamily="34" charset="0"/>
                <a:ea typeface="ヒラギノ角ゴ Pro W3" charset="-128"/>
              </a:rPr>
              <a:t>How does it attack?</a:t>
            </a:r>
          </a:p>
          <a:p>
            <a:pPr marL="927100" lvl="1" indent="-457200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ndara" panose="020E0502030303020204" pitchFamily="34" charset="0"/>
                <a:ea typeface="ヒラギノ角ゴ Pro W3" charset="-128"/>
              </a:rPr>
              <a:t>What special abilities does it have?</a:t>
            </a:r>
            <a:endParaRPr lang="en-US" altLang="en-US" sz="2000" dirty="0">
              <a:latin typeface="Candara" panose="020E0502030303020204" pitchFamily="34" charset="0"/>
              <a:ea typeface="ヒラギノ角ゴ Pro W3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190750"/>
            <a:ext cx="3189305" cy="239974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920000" algn="ctr" rotWithShape="0">
              <a:srgbClr val="000000">
                <a:alpha val="43137"/>
              </a:srgbClr>
            </a:outerShdw>
          </a:effec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The MDA Framework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143000" y="2000250"/>
            <a:ext cx="6934200" cy="1543050"/>
            <a:chOff x="528" y="1680"/>
            <a:chExt cx="4752" cy="1296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8196" name="AutoShape 4"/>
            <p:cNvCxnSpPr>
              <a:cxnSpLocks noChangeShapeType="1"/>
              <a:stCxn id="8198" idx="3"/>
              <a:endCxn id="8199" idx="1"/>
            </p:cNvCxnSpPr>
            <p:nvPr/>
          </p:nvCxnSpPr>
          <p:spPr bwMode="auto">
            <a:xfrm>
              <a:off x="2025" y="2328"/>
              <a:ext cx="126" cy="0"/>
            </a:xfrm>
            <a:prstGeom prst="straightConnector1">
              <a:avLst/>
            </a:prstGeom>
            <a:grpFill/>
            <a:ln w="38100">
              <a:solidFill>
                <a:srgbClr val="1F497D"/>
              </a:solidFill>
              <a:round/>
              <a:headEnd/>
              <a:tailEnd type="triangle" w="lg" len="med"/>
            </a:ln>
            <a:extLst/>
          </p:spPr>
        </p:cxnSp>
        <p:cxnSp>
          <p:nvCxnSpPr>
            <p:cNvPr id="8197" name="AutoShape 5"/>
            <p:cNvCxnSpPr>
              <a:cxnSpLocks noChangeShapeType="1"/>
              <a:stCxn id="8199" idx="3"/>
              <a:endCxn id="8200" idx="1"/>
            </p:cNvCxnSpPr>
            <p:nvPr/>
          </p:nvCxnSpPr>
          <p:spPr bwMode="auto">
            <a:xfrm>
              <a:off x="3657" y="2328"/>
              <a:ext cx="126" cy="0"/>
            </a:xfrm>
            <a:prstGeom prst="straightConnector1">
              <a:avLst/>
            </a:prstGeom>
            <a:grpFill/>
            <a:ln w="38100">
              <a:solidFill>
                <a:srgbClr val="1F497D"/>
              </a:solidFill>
              <a:round/>
              <a:headEnd/>
              <a:tailEnd type="triangle" w="lg" len="med"/>
            </a:ln>
            <a:extLst/>
          </p:spPr>
        </p:cxn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528" y="1680"/>
              <a:ext cx="1488" cy="1296"/>
            </a:xfrm>
            <a:prstGeom prst="rect">
              <a:avLst/>
            </a:prstGeom>
            <a:grpFill/>
            <a:ln w="2857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sz="3200" dirty="0">
                  <a:solidFill>
                    <a:schemeClr val="bg2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Mechanics</a:t>
              </a: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2160" y="1680"/>
              <a:ext cx="1488" cy="1296"/>
            </a:xfrm>
            <a:prstGeom prst="rect">
              <a:avLst/>
            </a:prstGeom>
            <a:solidFill>
              <a:srgbClr val="F5DEAB"/>
            </a:solidFill>
            <a:ln w="2857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en-US" sz="3200" dirty="0">
                  <a:solidFill>
                    <a:schemeClr val="bg2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Dynamics</a:t>
              </a: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792" y="1680"/>
              <a:ext cx="1488" cy="1296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sz="3200" dirty="0">
                  <a:solidFill>
                    <a:schemeClr val="bg2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Aesthetics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657350"/>
            <a:ext cx="3695439" cy="2524456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 smtClean="0">
                <a:latin typeface="Candara" panose="020E0502030303020204" pitchFamily="34" charset="0"/>
                <a:ea typeface="ヒラギノ角ゴ Pro W3" charset="-128"/>
              </a:rPr>
              <a:t>PHASE 2: Destroy it with Tanks!</a:t>
            </a:r>
            <a:endParaRPr lang="en-US" altLang="en-US" b="1" dirty="0">
              <a:latin typeface="Candara" panose="020E0502030303020204" pitchFamily="34" charset="0"/>
              <a:ea typeface="ヒラギノ角ゴ Pro W3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1504950"/>
            <a:ext cx="50292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Cooperate with your teammates</a:t>
            </a: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Maneuver tanks into position</a:t>
            </a: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Attack the robot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3714750"/>
            <a:ext cx="5029200" cy="5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panose="020B0604030504040204" pitchFamily="34" charset="0"/>
              <a:buChar char="●"/>
              <a:defRPr sz="2800">
                <a:solidFill>
                  <a:srgbClr val="000000"/>
                </a:solidFill>
                <a:latin typeface="+mn-lt"/>
                <a:ea typeface="ヒラギノ角ゴ Pro W3" pitchFamily="80" charset="-128"/>
                <a:cs typeface="ヒラギノ角ゴ Pro W3" pitchFamily="8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panose="020B0604030504040204" pitchFamily="34" charset="0"/>
              <a:buChar char="●"/>
              <a:defRPr sz="2400">
                <a:solidFill>
                  <a:srgbClr val="000000"/>
                </a:solidFill>
                <a:latin typeface="+mn-lt"/>
                <a:ea typeface="ヒラギノ角ゴ Pro W3" pitchFamily="45" charset="-128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panose="020B0604030504040204" pitchFamily="34" charset="0"/>
              <a:buChar char="●"/>
              <a:defRPr sz="2000">
                <a:solidFill>
                  <a:srgbClr val="000000"/>
                </a:solidFill>
                <a:latin typeface="+mn-lt"/>
                <a:ea typeface="ヒラギノ角ゴ Pro W3" pitchFamily="45" charset="-128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Verdana" panose="020B0604030504040204" pitchFamily="34" charset="0"/>
              <a:buChar char="●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panose="020B0604030504040204" pitchFamily="34" charset="0"/>
              <a:buChar char="●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  <a:cs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9pPr>
          </a:lstStyle>
          <a:p>
            <a:pPr marL="69850" indent="0">
              <a:buNone/>
            </a:pPr>
            <a:r>
              <a:rPr kumimoji="0" lang="en-US" altLang="en-US" sz="2400" b="1" i="1" kern="0" dirty="0" smtClean="0">
                <a:solidFill>
                  <a:srgbClr val="C00000"/>
                </a:solidFill>
                <a:latin typeface="Candara" panose="020E0502030303020204" pitchFamily="34" charset="0"/>
                <a:ea typeface="ヒラギノ角ゴ Pro W3" charset="-128"/>
              </a:rPr>
              <a:t>Don’t let it reach the nearby town!</a:t>
            </a:r>
          </a:p>
        </p:txBody>
      </p:sp>
    </p:spTree>
    <p:extLst>
      <p:ext uri="{BB962C8B-B14F-4D97-AF65-F5344CB8AC3E}">
        <p14:creationId xmlns:p14="http://schemas.microsoft.com/office/powerpoint/2010/main" val="393445991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00150"/>
            <a:ext cx="4528358" cy="3440051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38150"/>
            <a:ext cx="2362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The Robot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123950"/>
            <a:ext cx="4756500" cy="3458154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38150"/>
            <a:ext cx="2362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The Robot</a:t>
            </a:r>
          </a:p>
        </p:txBody>
      </p:sp>
    </p:spTree>
    <p:extLst>
      <p:ext uri="{BB962C8B-B14F-4D97-AF65-F5344CB8AC3E}">
        <p14:creationId xmlns:p14="http://schemas.microsoft.com/office/powerpoint/2010/main" val="26984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404" y="1200150"/>
            <a:ext cx="5499192" cy="330434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38150"/>
            <a:ext cx="2362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The Robot</a:t>
            </a:r>
          </a:p>
        </p:txBody>
      </p:sp>
    </p:spTree>
    <p:extLst>
      <p:ext uri="{BB962C8B-B14F-4D97-AF65-F5344CB8AC3E}">
        <p14:creationId xmlns:p14="http://schemas.microsoft.com/office/powerpoint/2010/main" val="1585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9" y="285750"/>
            <a:ext cx="2365323" cy="42672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38150"/>
            <a:ext cx="2362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The Robot</a:t>
            </a:r>
          </a:p>
        </p:txBody>
      </p:sp>
    </p:spTree>
    <p:extLst>
      <p:ext uri="{BB962C8B-B14F-4D97-AF65-F5344CB8AC3E}">
        <p14:creationId xmlns:p14="http://schemas.microsoft.com/office/powerpoint/2010/main" val="15290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51" y="1276350"/>
            <a:ext cx="7467600" cy="309875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438150"/>
            <a:ext cx="2362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j-lt"/>
                <a:ea typeface="ヒラギノ角ゴ Pro W3" pitchFamily="80" charset="-128"/>
                <a:cs typeface="ヒラギノ角ゴ Pro W3" pitchFamily="8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9pPr>
          </a:lstStyle>
          <a:p>
            <a:pPr>
              <a:defRPr/>
            </a:pPr>
            <a:r>
              <a:rPr kumimoji="0" lang="en-US" altLang="en-US" b="1" kern="0" smtClean="0">
                <a:latin typeface="Candara" panose="020E0502030303020204" pitchFamily="34" charset="0"/>
                <a:ea typeface="ヒラギノ角ゴ Pro W3" charset="-128"/>
              </a:rPr>
              <a:t>The Robot</a:t>
            </a:r>
            <a:endParaRPr kumimoji="0" lang="en-US" altLang="en-US" b="1" kern="0" dirty="0">
              <a:latin typeface="Candara" panose="020E0502030303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8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00150"/>
            <a:ext cx="6248400" cy="325829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438150"/>
            <a:ext cx="2362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j-lt"/>
                <a:ea typeface="ヒラギノ角ゴ Pro W3" pitchFamily="80" charset="-128"/>
                <a:cs typeface="ヒラギノ角ゴ Pro W3" pitchFamily="8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9pPr>
          </a:lstStyle>
          <a:p>
            <a:pPr>
              <a:defRPr/>
            </a:pPr>
            <a:r>
              <a:rPr kumimoji="0" lang="en-US" altLang="en-US" b="1" kern="0" smtClean="0">
                <a:latin typeface="Candara" panose="020E0502030303020204" pitchFamily="34" charset="0"/>
                <a:ea typeface="ヒラギノ角ゴ Pro W3" charset="-128"/>
              </a:rPr>
              <a:t>The Robot</a:t>
            </a:r>
            <a:endParaRPr kumimoji="0" lang="en-US" altLang="en-US" b="1" kern="0" dirty="0">
              <a:latin typeface="Candara" panose="020E0502030303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2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38150"/>
            <a:ext cx="2362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The Robot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57350"/>
            <a:ext cx="7848600" cy="195223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57400" y="4019550"/>
            <a:ext cx="5029200" cy="5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panose="020B0604030504040204" pitchFamily="34" charset="0"/>
              <a:buChar char="●"/>
              <a:defRPr sz="2800">
                <a:solidFill>
                  <a:srgbClr val="000000"/>
                </a:solidFill>
                <a:latin typeface="+mn-lt"/>
                <a:ea typeface="ヒラギノ角ゴ Pro W3" pitchFamily="80" charset="-128"/>
                <a:cs typeface="ヒラギノ角ゴ Pro W3" pitchFamily="8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panose="020B0604030504040204" pitchFamily="34" charset="0"/>
              <a:buChar char="●"/>
              <a:defRPr sz="2400">
                <a:solidFill>
                  <a:srgbClr val="000000"/>
                </a:solidFill>
                <a:latin typeface="+mn-lt"/>
                <a:ea typeface="ヒラギノ角ゴ Pro W3" pitchFamily="45" charset="-128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panose="020B0604030504040204" pitchFamily="34" charset="0"/>
              <a:buChar char="●"/>
              <a:defRPr sz="2000">
                <a:solidFill>
                  <a:srgbClr val="000000"/>
                </a:solidFill>
                <a:latin typeface="+mn-lt"/>
                <a:ea typeface="ヒラギノ角ゴ Pro W3" pitchFamily="45" charset="-128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Verdana" panose="020B0604030504040204" pitchFamily="34" charset="0"/>
              <a:buChar char="●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panose="020B0604030504040204" pitchFamily="34" charset="0"/>
              <a:buChar char="●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  <a:cs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9pPr>
          </a:lstStyle>
          <a:p>
            <a:pPr marL="69850" indent="0" algn="ctr">
              <a:buNone/>
            </a:pPr>
            <a:r>
              <a:rPr kumimoji="0" lang="en-US" altLang="en-US" sz="2400" b="1" i="1" kern="0" dirty="0" smtClean="0">
                <a:solidFill>
                  <a:srgbClr val="C00000"/>
                </a:solidFill>
                <a:latin typeface="Candara" panose="020E0502030303020204" pitchFamily="34" charset="0"/>
                <a:ea typeface="ヒラギノ角ゴ Pro W3" charset="-128"/>
              </a:rPr>
              <a:t>Save this section for later</a:t>
            </a:r>
          </a:p>
        </p:txBody>
      </p:sp>
    </p:spTree>
    <p:extLst>
      <p:ext uri="{BB962C8B-B14F-4D97-AF65-F5344CB8AC3E}">
        <p14:creationId xmlns:p14="http://schemas.microsoft.com/office/powerpoint/2010/main" val="13351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1276350"/>
            <a:ext cx="426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Each turn the robot attempts to perform the actions on its list in order from 1 to 10.</a:t>
            </a:r>
          </a:p>
          <a:p>
            <a:endParaRPr lang="en-US" sz="1800" dirty="0" smtClean="0">
              <a:solidFill>
                <a:schemeClr val="bg2"/>
              </a:solidFill>
            </a:endParaRPr>
          </a:p>
          <a:p>
            <a:r>
              <a:rPr lang="en-US" sz="1800" dirty="0" smtClean="0">
                <a:solidFill>
                  <a:schemeClr val="bg2"/>
                </a:solidFill>
              </a:rPr>
              <a:t>If an action cannot be performed then skip it and move on to the next action.</a:t>
            </a:r>
          </a:p>
          <a:p>
            <a:endParaRPr lang="en-US" sz="1800" dirty="0" smtClean="0">
              <a:solidFill>
                <a:schemeClr val="bg2"/>
              </a:solidFill>
            </a:endParaRPr>
          </a:p>
          <a:p>
            <a:r>
              <a:rPr lang="en-US" sz="1800" dirty="0" smtClean="0">
                <a:solidFill>
                  <a:schemeClr val="bg2"/>
                </a:solidFill>
              </a:rPr>
              <a:t>When the robot finishes the 10th action then its turn is over and the tanks start their turn.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38150"/>
            <a:ext cx="2362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The Robot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85750"/>
            <a:ext cx="3863692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958903"/>
            <a:ext cx="2743200" cy="4734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Step</a:t>
            </a:r>
          </a:p>
          <a:p>
            <a:pPr>
              <a:lnSpc>
                <a:spcPts val="275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Scan</a:t>
            </a:r>
          </a:p>
          <a:p>
            <a:pPr>
              <a:lnSpc>
                <a:spcPts val="275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Laser</a:t>
            </a:r>
          </a:p>
          <a:p>
            <a:pPr>
              <a:lnSpc>
                <a:spcPts val="275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Step</a:t>
            </a:r>
          </a:p>
          <a:p>
            <a:pPr>
              <a:lnSpc>
                <a:spcPts val="275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Spin 2</a:t>
            </a:r>
          </a:p>
          <a:p>
            <a:pPr>
              <a:lnSpc>
                <a:spcPts val="275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Crush</a:t>
            </a:r>
          </a:p>
          <a:p>
            <a:pPr>
              <a:lnSpc>
                <a:spcPts val="275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Spin 4</a:t>
            </a:r>
          </a:p>
          <a:p>
            <a:pPr>
              <a:lnSpc>
                <a:spcPts val="275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Crush</a:t>
            </a:r>
          </a:p>
          <a:p>
            <a:pPr>
              <a:lnSpc>
                <a:spcPts val="275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Scan</a:t>
            </a:r>
          </a:p>
          <a:p>
            <a:pPr>
              <a:lnSpc>
                <a:spcPts val="275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Step</a:t>
            </a:r>
          </a:p>
          <a:p>
            <a:pPr>
              <a:lnSpc>
                <a:spcPts val="2750"/>
              </a:lnSpc>
              <a:spcAft>
                <a:spcPts val="0"/>
              </a:spcAft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ts val="2750"/>
              </a:lnSpc>
              <a:spcAft>
                <a:spcPts val="0"/>
              </a:spcAft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ts val="2750"/>
              </a:lnSpc>
              <a:spcAft>
                <a:spcPts val="0"/>
              </a:spcAft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14350"/>
            <a:ext cx="22098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The Tanks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1930861"/>
            <a:ext cx="80772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9850" indent="0">
              <a:lnSpc>
                <a:spcPct val="90000"/>
              </a:lnSpc>
              <a:buNone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Each Tank gets to choose 3 ACTIONS in any combination:</a:t>
            </a:r>
          </a:p>
          <a:p>
            <a:pPr marL="52705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latin typeface="Candara" panose="020E0502030303020204" pitchFamily="34" charset="0"/>
                <a:ea typeface="ヒラギノ角ゴ Pro W3" charset="-128"/>
              </a:rPr>
              <a:t>Shoot</a:t>
            </a:r>
            <a:r>
              <a:rPr lang="en-US" altLang="en-US" sz="2000" dirty="0" smtClean="0">
                <a:latin typeface="Candara" panose="020E0502030303020204" pitchFamily="34" charset="0"/>
                <a:ea typeface="ヒラギノ角ゴ Pro W3" charset="-128"/>
              </a:rPr>
              <a:t> straight forward for 1 damage.</a:t>
            </a:r>
            <a:r>
              <a:rPr lang="en-US" altLang="en-US" sz="2000" dirty="0">
                <a:latin typeface="Candara" panose="020E0502030303020204" pitchFamily="34" charset="0"/>
                <a:ea typeface="ヒラギノ角ゴ Pro W3" charset="-128"/>
              </a:rPr>
              <a:t/>
            </a:r>
            <a:br>
              <a:rPr lang="en-US" altLang="en-US" sz="2000" dirty="0">
                <a:latin typeface="Candara" panose="020E0502030303020204" pitchFamily="34" charset="0"/>
                <a:ea typeface="ヒラギノ角ゴ Pro W3" charset="-128"/>
              </a:rPr>
            </a:br>
            <a:r>
              <a:rPr lang="en-US" altLang="en-US" sz="1800" dirty="0" smtClean="0">
                <a:latin typeface="Candara" panose="020E0502030303020204" pitchFamily="34" charset="0"/>
                <a:ea typeface="ヒラギノ角ゴ Pro W3" charset="-128"/>
              </a:rPr>
              <a:t>You may shoot over other tanks.</a:t>
            </a:r>
          </a:p>
          <a:p>
            <a:pPr marL="52705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latin typeface="Candara" panose="020E0502030303020204" pitchFamily="34" charset="0"/>
                <a:ea typeface="ヒラギノ角ゴ Pro W3" charset="-128"/>
              </a:rPr>
              <a:t>Move</a:t>
            </a:r>
            <a:r>
              <a:rPr lang="en-US" altLang="en-US" sz="2000" dirty="0" smtClean="0">
                <a:latin typeface="Candara" panose="020E0502030303020204" pitchFamily="34" charset="0"/>
                <a:ea typeface="ヒラギノ角ゴ Pro W3" charset="-128"/>
              </a:rPr>
              <a:t> straight forward 1 space.</a:t>
            </a:r>
            <a:br>
              <a:rPr lang="en-US" altLang="en-US" sz="2000" dirty="0" smtClean="0">
                <a:latin typeface="Candara" panose="020E0502030303020204" pitchFamily="34" charset="0"/>
                <a:ea typeface="ヒラギノ角ゴ Pro W3" charset="-128"/>
              </a:rPr>
            </a:br>
            <a:r>
              <a:rPr lang="en-US" altLang="en-US" sz="1800" dirty="0" smtClean="0">
                <a:latin typeface="Candara" panose="020E0502030303020204" pitchFamily="34" charset="0"/>
                <a:ea typeface="ヒラギノ角ゴ Pro W3" charset="-128"/>
              </a:rPr>
              <a:t>You may not move into the same space as another tank or the robot.</a:t>
            </a:r>
          </a:p>
          <a:p>
            <a:pPr marL="52705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latin typeface="Candara" panose="020E0502030303020204" pitchFamily="34" charset="0"/>
                <a:ea typeface="ヒラギノ角ゴ Pro W3" charset="-128"/>
              </a:rPr>
              <a:t>Rotate</a:t>
            </a:r>
            <a:r>
              <a:rPr lang="en-US" altLang="en-US" sz="2000" dirty="0" smtClean="0">
                <a:latin typeface="Candara" panose="020E0502030303020204" pitchFamily="34" charset="0"/>
                <a:ea typeface="ヒラギノ角ゴ Pro W3" charset="-128"/>
              </a:rPr>
              <a:t> to face any direction. (</a:t>
            </a:r>
            <a:r>
              <a:rPr lang="en-US" altLang="en-US" sz="2000" i="1" dirty="0" smtClean="0">
                <a:latin typeface="Candara" panose="020E0502030303020204" pitchFamily="34" charset="0"/>
                <a:ea typeface="ヒラギノ角ゴ Pro W3" charset="-128"/>
              </a:rPr>
              <a:t>Orthogonal or diagonal</a:t>
            </a:r>
            <a:r>
              <a:rPr lang="en-US" altLang="en-US" sz="2000" dirty="0" smtClean="0">
                <a:latin typeface="Candara" panose="020E0502030303020204" pitchFamily="34" charset="0"/>
                <a:ea typeface="ヒラギノ角ゴ Pro W3" charset="-128"/>
              </a:rPr>
              <a:t>)</a:t>
            </a:r>
            <a:endParaRPr lang="en-US" altLang="en-US" sz="2400" dirty="0">
              <a:latin typeface="Candara" panose="020E0502030303020204" pitchFamily="34" charset="0"/>
              <a:ea typeface="ヒラギノ角ゴ Pro W3" charset="-128"/>
              <a:cs typeface="ヒラギノ角ゴ Pro W3" pitchFamily="80" charset="-128"/>
            </a:endParaRPr>
          </a:p>
          <a:p>
            <a:pPr indent="-273050" eaLnBrk="1" hangingPunct="1">
              <a:lnSpc>
                <a:spcPct val="90000"/>
              </a:lnSpc>
            </a:pPr>
            <a:endParaRPr lang="en-US" altLang="en-US" dirty="0" smtClean="0"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38150"/>
            <a:ext cx="5715000" cy="806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What is the relationship?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143000" y="2000250"/>
            <a:ext cx="21717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ja-JP" altLang="en-US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“</a:t>
            </a:r>
            <a:r>
              <a:rPr lang="en-US" altLang="ja-JP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Rules</a:t>
            </a:r>
            <a:r>
              <a:rPr lang="ja-JP" altLang="en-US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”</a:t>
            </a:r>
            <a:endParaRPr lang="en-US" altLang="en-US" sz="3200" dirty="0">
              <a:solidFill>
                <a:schemeClr val="bg2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905500" y="2000250"/>
            <a:ext cx="2171700" cy="685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ja-JP" altLang="en-US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“</a:t>
            </a:r>
            <a:r>
              <a:rPr lang="en-US" altLang="ja-JP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Fun</a:t>
            </a:r>
            <a:r>
              <a:rPr lang="ja-JP" altLang="en-US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”</a:t>
            </a:r>
            <a:endParaRPr lang="en-US" altLang="en-US" sz="3200" dirty="0">
              <a:solidFill>
                <a:schemeClr val="bg2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163" y="725901"/>
            <a:ext cx="3856924" cy="3976687"/>
          </a:xfrm>
          <a:prstGeom prst="rect">
            <a:avLst/>
          </a:prstGeom>
        </p:spPr>
      </p:pic>
      <p:pic>
        <p:nvPicPr>
          <p:cNvPr id="4403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588"/>
            <a:ext cx="34258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077200" cy="108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Demo Game</a:t>
            </a:r>
          </a:p>
        </p:txBody>
      </p:sp>
      <p:pic>
        <p:nvPicPr>
          <p:cNvPr id="4404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31912" y="764303"/>
            <a:ext cx="43656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13" y="221663"/>
            <a:ext cx="3032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9260" y="4067620"/>
            <a:ext cx="215622" cy="478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3369" y="4058860"/>
            <a:ext cx="215622" cy="478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7346" y="4044613"/>
            <a:ext cx="215622" cy="478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3101" y="4067620"/>
            <a:ext cx="215622" cy="478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337" y="3409950"/>
            <a:ext cx="1885772" cy="1192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4818" y="3406268"/>
            <a:ext cx="1828800" cy="1192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088" y="764303"/>
            <a:ext cx="2203979" cy="2129915"/>
          </a:xfrm>
          <a:prstGeom prst="rect">
            <a:avLst/>
          </a:prstGeom>
        </p:spPr>
      </p:pic>
      <p:pic>
        <p:nvPicPr>
          <p:cNvPr id="3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60" y="3589959"/>
            <a:ext cx="3032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14" y="4165620"/>
            <a:ext cx="3032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4" y="3576299"/>
            <a:ext cx="3032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3" y="4171950"/>
            <a:ext cx="3032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3350"/>
            <a:ext cx="5943600" cy="4520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1809750"/>
            <a:ext cx="5181600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 smtClean="0">
                <a:latin typeface="Candara" panose="020E0502030303020204" pitchFamily="34" charset="0"/>
                <a:ea typeface="ヒラギノ角ゴ Pro W3" charset="-128"/>
              </a:rPr>
              <a:t>Questions or Comments?</a:t>
            </a:r>
            <a:endParaRPr lang="en-US" altLang="en-US" b="1" dirty="0">
              <a:latin typeface="Candara" panose="020E0502030303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6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0" y="1581150"/>
            <a:ext cx="3429000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Your Mission: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1447800" y="2419350"/>
            <a:ext cx="6248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9850" indent="0" algn="ctr">
              <a:buNone/>
            </a:pPr>
            <a:r>
              <a:rPr lang="en-US" altLang="en-US" dirty="0" smtClean="0">
                <a:latin typeface="Candara" panose="020E0502030303020204" pitchFamily="34" charset="0"/>
                <a:ea typeface="ヒラギノ角ゴ Pro W3" charset="-128"/>
              </a:rPr>
              <a:t>Create a </a:t>
            </a:r>
            <a:r>
              <a:rPr lang="en-US" altLang="en-US" dirty="0">
                <a:latin typeface="Candara" panose="020E0502030303020204" pitchFamily="34" charset="0"/>
                <a:ea typeface="ヒラギノ角ゴ Pro W3" charset="-128"/>
              </a:rPr>
              <a:t>robot </a:t>
            </a:r>
            <a:r>
              <a:rPr lang="en-US" altLang="en-US" dirty="0" smtClean="0">
                <a:latin typeface="Candara" panose="020E0502030303020204" pitchFamily="34" charset="0"/>
                <a:ea typeface="ヒラギノ角ゴ Pro W3" charset="-128"/>
              </a:rPr>
              <a:t>that maximizes drama.</a:t>
            </a:r>
            <a:endParaRPr lang="en-US" altLang="en-US" dirty="0">
              <a:latin typeface="Candara" panose="020E0502030303020204" pitchFamily="34" charset="0"/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3350"/>
            <a:ext cx="80772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 smtClean="0">
                <a:latin typeface="Candara" panose="020E0502030303020204" pitchFamily="34" charset="0"/>
                <a:ea typeface="ヒラギノ角ゴ Pro W3" charset="-128"/>
              </a:rPr>
              <a:t>Program your own </a:t>
            </a: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Robot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533400" y="1504950"/>
            <a:ext cx="3505200" cy="2743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ea typeface="ヒラギノ角ゴ Pro W3" pitchFamily="48" charset="-128"/>
                <a:cs typeface="+mn-cs"/>
              </a:rPr>
              <a:t>You can specify: </a:t>
            </a:r>
          </a:p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Candara" panose="020E0502030303020204" pitchFamily="34" charset="0"/>
                <a:ea typeface="ヒラギノ角ゴ Pro W3" charset="-128"/>
              </a:rPr>
              <a:t>Sequence of Actions</a:t>
            </a:r>
          </a:p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andara" panose="020E0502030303020204" pitchFamily="34" charset="0"/>
                <a:ea typeface="ヒラギノ角ゴ Pro W3" charset="-128"/>
              </a:rPr>
              <a:t>LASER </a:t>
            </a:r>
            <a:r>
              <a:rPr lang="en-US" sz="2400" dirty="0">
                <a:latin typeface="Candara" panose="020E0502030303020204" pitchFamily="34" charset="0"/>
                <a:ea typeface="ヒラギノ角ゴ Pro W3" charset="-128"/>
              </a:rPr>
              <a:t>Damage</a:t>
            </a:r>
          </a:p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andara" panose="020E0502030303020204" pitchFamily="34" charset="0"/>
                <a:ea typeface="ヒラギノ角ゴ Pro W3" charset="-128"/>
              </a:rPr>
              <a:t>CRUSH Damage</a:t>
            </a:r>
            <a:endParaRPr lang="en-US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andara" panose="020E0502030303020204" pitchFamily="34" charset="0"/>
                <a:ea typeface="ヒラギノ角ゴ Pro W3" charset="-128"/>
              </a:rPr>
              <a:t>STEP and SPIN</a:t>
            </a:r>
          </a:p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andara" panose="020E0502030303020204" pitchFamily="34" charset="0"/>
                <a:ea typeface="ヒラギノ角ゴ Pro W3" charset="-128"/>
              </a:rPr>
              <a:t>SCAN</a:t>
            </a:r>
            <a:endParaRPr lang="en-US" sz="2400" dirty="0">
              <a:latin typeface="Candara" panose="020E0502030303020204" pitchFamily="34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116" y="971550"/>
            <a:ext cx="4759750" cy="35814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92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61950"/>
            <a:ext cx="1828800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Battle!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1445978"/>
            <a:ext cx="80772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Set up the game </a:t>
            </a: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board</a:t>
            </a:r>
            <a:endParaRPr lang="en-US" altLang="en-US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Robot goes first and does all 10 actions in order</a:t>
            </a:r>
            <a:endParaRPr lang="en-US" altLang="en-US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When </a:t>
            </a: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Robot finishes</a:t>
            </a: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, </a:t>
            </a: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each Tank takes 3 actions</a:t>
            </a:r>
          </a:p>
          <a:p>
            <a:pPr marL="927100" lvl="1" indent="-457200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ndara" panose="020E0502030303020204" pitchFamily="34" charset="0"/>
                <a:ea typeface="ヒラギノ角ゴ Pro W3" charset="-128"/>
              </a:rPr>
              <a:t>Shoot</a:t>
            </a:r>
          </a:p>
          <a:p>
            <a:pPr marL="927100" lvl="1" indent="-457200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ndara" panose="020E0502030303020204" pitchFamily="34" charset="0"/>
                <a:ea typeface="ヒラギノ角ゴ Pro W3" charset="-128"/>
              </a:rPr>
              <a:t>Move</a:t>
            </a:r>
          </a:p>
          <a:p>
            <a:pPr marL="927100" lvl="1" indent="-457200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ndara" panose="020E0502030303020204" pitchFamily="34" charset="0"/>
                <a:ea typeface="ヒラギノ角ゴ Pro W3" charset="-128"/>
              </a:rPr>
              <a:t>Rotate</a:t>
            </a:r>
            <a:endParaRPr lang="en-US" altLang="en-US" sz="20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Alternate </a:t>
            </a: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Robot and Tanks until one side </a:t>
            </a: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wins</a:t>
            </a:r>
            <a:endParaRPr lang="en-US" altLang="en-US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indent="-273050" eaLnBrk="1" hangingPunct="1">
              <a:buFont typeface="Wingdings" panose="05000000000000000000" pitchFamily="2" charset="2"/>
              <a:buNone/>
            </a:pPr>
            <a:endParaRPr lang="en-US" altLang="en-US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indent="-273050" eaLnBrk="1" hangingPunct="1">
              <a:buFont typeface="Wingdings" panose="05000000000000000000" pitchFamily="2" charset="2"/>
              <a:buNone/>
            </a:pPr>
            <a:endParaRPr lang="en-US" altLang="en-US" i="1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53200" y="133350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solidFill>
                  <a:srgbClr val="C00000"/>
                </a:solidFill>
              </a:rPr>
              <a:t>Play until 4:10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64331"/>
            <a:ext cx="1828800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Battle!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1445978"/>
            <a:ext cx="80772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Set up the game </a:t>
            </a: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board</a:t>
            </a:r>
            <a:endParaRPr lang="en-US" altLang="en-US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Robot goes first and does all 10 actions in order</a:t>
            </a:r>
            <a:endParaRPr lang="en-US" altLang="en-US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When </a:t>
            </a: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Robot finishes</a:t>
            </a: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, </a:t>
            </a: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each Tank takes 3 actions</a:t>
            </a:r>
          </a:p>
          <a:p>
            <a:pPr marL="927100" lvl="1" indent="-457200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ndara" panose="020E0502030303020204" pitchFamily="34" charset="0"/>
                <a:ea typeface="ヒラギノ角ゴ Pro W3" charset="-128"/>
              </a:rPr>
              <a:t>Shoot</a:t>
            </a:r>
          </a:p>
          <a:p>
            <a:pPr marL="927100" lvl="1" indent="-457200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ndara" panose="020E0502030303020204" pitchFamily="34" charset="0"/>
                <a:ea typeface="ヒラギノ角ゴ Pro W3" charset="-128"/>
              </a:rPr>
              <a:t>Move</a:t>
            </a:r>
          </a:p>
          <a:p>
            <a:pPr marL="927100" lvl="1" indent="-457200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ndara" panose="020E0502030303020204" pitchFamily="34" charset="0"/>
                <a:ea typeface="ヒラギノ角ゴ Pro W3" charset="-128"/>
              </a:rPr>
              <a:t>Rotate</a:t>
            </a:r>
            <a:endParaRPr lang="en-US" altLang="en-US" sz="20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Alternate </a:t>
            </a: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Robot and Tanks until one side </a:t>
            </a: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wins</a:t>
            </a:r>
            <a:endParaRPr lang="en-US" altLang="en-US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indent="-273050" eaLnBrk="1" hangingPunct="1">
              <a:buFont typeface="Wingdings" panose="05000000000000000000" pitchFamily="2" charset="2"/>
              <a:buNone/>
            </a:pPr>
            <a:endParaRPr lang="en-US" altLang="en-US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indent="-273050" eaLnBrk="1" hangingPunct="1">
              <a:buFont typeface="Wingdings" panose="05000000000000000000" pitchFamily="2" charset="2"/>
              <a:buNone/>
            </a:pPr>
            <a:endParaRPr lang="en-US" altLang="en-US" i="1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53200" y="133350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solidFill>
                  <a:srgbClr val="C00000"/>
                </a:solidFill>
              </a:rPr>
              <a:t>Play until </a:t>
            </a:r>
            <a:r>
              <a:rPr lang="en-US" altLang="en-US" i="1" dirty="0" smtClean="0">
                <a:solidFill>
                  <a:srgbClr val="C00000"/>
                </a:solidFill>
              </a:rPr>
              <a:t>3:40</a:t>
            </a:r>
            <a:endParaRPr lang="en-US" alt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3"/>
          <p:cNvGrpSpPr>
            <a:grpSpLocks/>
          </p:cNvGrpSpPr>
          <p:nvPr/>
        </p:nvGrpSpPr>
        <p:grpSpPr bwMode="auto">
          <a:xfrm>
            <a:off x="379413" y="928688"/>
            <a:ext cx="8535987" cy="2767012"/>
            <a:chOff x="528" y="1680"/>
            <a:chExt cx="4752" cy="1888"/>
          </a:xfrm>
        </p:grpSpPr>
        <p:cxnSp>
          <p:nvCxnSpPr>
            <p:cNvPr id="57350" name="AutoShape 4"/>
            <p:cNvCxnSpPr>
              <a:cxnSpLocks noChangeShapeType="1"/>
              <a:stCxn id="51205" idx="3"/>
              <a:endCxn id="51206" idx="1"/>
            </p:cNvCxnSpPr>
            <p:nvPr/>
          </p:nvCxnSpPr>
          <p:spPr bwMode="auto">
            <a:xfrm>
              <a:off x="2016" y="2624"/>
              <a:ext cx="144" cy="0"/>
            </a:xfrm>
            <a:prstGeom prst="straightConnector1">
              <a:avLst/>
            </a:prstGeom>
            <a:noFill/>
            <a:ln w="38100">
              <a:solidFill>
                <a:srgbClr val="1F497D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1" name="AutoShape 5"/>
            <p:cNvCxnSpPr>
              <a:cxnSpLocks noChangeShapeType="1"/>
              <a:stCxn id="51206" idx="3"/>
              <a:endCxn id="51207" idx="1"/>
            </p:cNvCxnSpPr>
            <p:nvPr/>
          </p:nvCxnSpPr>
          <p:spPr bwMode="auto">
            <a:xfrm>
              <a:off x="3648" y="2624"/>
              <a:ext cx="144" cy="0"/>
            </a:xfrm>
            <a:prstGeom prst="straightConnector1">
              <a:avLst/>
            </a:prstGeom>
            <a:noFill/>
            <a:ln w="38100">
              <a:solidFill>
                <a:srgbClr val="1F497D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05" name="Rectangle 6"/>
            <p:cNvSpPr>
              <a:spLocks noChangeArrowheads="1"/>
            </p:cNvSpPr>
            <p:nvPr/>
          </p:nvSpPr>
          <p:spPr bwMode="auto">
            <a:xfrm>
              <a:off x="528" y="1680"/>
              <a:ext cx="1488" cy="18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3000" dirty="0">
                  <a:solidFill>
                    <a:schemeClr val="bg2"/>
                  </a:solidFill>
                  <a:latin typeface="+mn-lt"/>
                </a:rPr>
                <a:t>Targeting</a:t>
              </a:r>
            </a:p>
            <a:p>
              <a:pPr algn="ctr" eaLnBrk="1" hangingPunct="1">
                <a:defRPr/>
              </a:pPr>
              <a:r>
                <a:rPr lang="en-US" altLang="en-US" sz="3000" dirty="0">
                  <a:solidFill>
                    <a:schemeClr val="bg2"/>
                  </a:solidFill>
                  <a:latin typeface="+mn-lt"/>
                </a:rPr>
                <a:t>Action Order</a:t>
              </a:r>
            </a:p>
            <a:p>
              <a:pPr algn="ctr" eaLnBrk="1" hangingPunct="1">
                <a:defRPr/>
              </a:pPr>
              <a:r>
                <a:rPr lang="en-US" altLang="en-US" sz="3000" dirty="0">
                  <a:solidFill>
                    <a:schemeClr val="bg2"/>
                  </a:solidFill>
                  <a:latin typeface="+mn-lt"/>
                </a:rPr>
                <a:t>Damage</a:t>
              </a:r>
            </a:p>
          </p:txBody>
        </p:sp>
        <p:sp>
          <p:nvSpPr>
            <p:cNvPr id="51206" name="Rectangle 7"/>
            <p:cNvSpPr>
              <a:spLocks noChangeArrowheads="1"/>
            </p:cNvSpPr>
            <p:nvPr/>
          </p:nvSpPr>
          <p:spPr bwMode="auto">
            <a:xfrm>
              <a:off x="2160" y="1680"/>
              <a:ext cx="1486" cy="1888"/>
            </a:xfrm>
            <a:prstGeom prst="rect">
              <a:avLst/>
            </a:prstGeom>
            <a:solidFill>
              <a:srgbClr val="F5DEAB"/>
            </a:solidFill>
            <a:ln w="2857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en-US" sz="13800" dirty="0">
                  <a:solidFill>
                    <a:schemeClr val="bg2"/>
                  </a:solidFill>
                  <a:latin typeface="+mn-lt"/>
                </a:rPr>
                <a:t>??</a:t>
              </a:r>
            </a:p>
          </p:txBody>
        </p:sp>
        <p:sp>
          <p:nvSpPr>
            <p:cNvPr id="51207" name="Rectangle 8"/>
            <p:cNvSpPr>
              <a:spLocks noChangeArrowheads="1"/>
            </p:cNvSpPr>
            <p:nvPr/>
          </p:nvSpPr>
          <p:spPr bwMode="auto">
            <a:xfrm>
              <a:off x="3792" y="1680"/>
              <a:ext cx="1488" cy="1888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4400" dirty="0">
                  <a:solidFill>
                    <a:schemeClr val="bg2"/>
                  </a:solidFill>
                  <a:latin typeface="+mn-lt"/>
                </a:rPr>
                <a:t>Drama</a:t>
              </a:r>
            </a:p>
          </p:txBody>
        </p:sp>
      </p:grpSp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828675" y="3684588"/>
            <a:ext cx="176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Mechanics</a:t>
            </a:r>
          </a:p>
        </p:txBody>
      </p:sp>
      <p:sp>
        <p:nvSpPr>
          <p:cNvPr id="57348" name="Rectangle 15"/>
          <p:cNvSpPr>
            <a:spLocks noChangeArrowheads="1"/>
          </p:cNvSpPr>
          <p:nvPr/>
        </p:nvSpPr>
        <p:spPr bwMode="auto">
          <a:xfrm>
            <a:off x="3879850" y="3713163"/>
            <a:ext cx="1689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Dynamics</a:t>
            </a:r>
          </a:p>
        </p:txBody>
      </p:sp>
      <p:sp>
        <p:nvSpPr>
          <p:cNvPr id="57349" name="Rectangle 16"/>
          <p:cNvSpPr>
            <a:spLocks noChangeArrowheads="1"/>
          </p:cNvSpPr>
          <p:nvPr/>
        </p:nvSpPr>
        <p:spPr bwMode="auto">
          <a:xfrm>
            <a:off x="6696075" y="3684588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Aesthetics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What Dynamics Create Drama?  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What is the most dramatic outcome?  </a:t>
            </a: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What is the most dramatic path to that outcome?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Dynamics of Drama: </a:t>
            </a:r>
          </a:p>
        </p:txBody>
      </p:sp>
      <p:sp>
        <p:nvSpPr>
          <p:cNvPr id="60419" name="Content Placeholder 2"/>
          <p:cNvSpPr>
            <a:spLocks noGrp="1" noChangeArrowheads="1"/>
          </p:cNvSpPr>
          <p:nvPr>
            <p:ph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7050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Uncertainty </a:t>
            </a:r>
          </a:p>
          <a:p>
            <a:pPr marL="527050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Inevitability (i.e. a “ticking clock”)</a:t>
            </a:r>
          </a:p>
          <a:p>
            <a:pPr marL="527050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Building to a climax</a:t>
            </a:r>
          </a:p>
          <a:p>
            <a:endParaRPr lang="en-US" altLang="en-US" dirty="0" smtClean="0"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A causal flow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14600" y="3886200"/>
            <a:ext cx="506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r>
              <a:rPr lang="en-US" altLang="en-US" i="1">
                <a:ea typeface="MS PGothic" panose="020B0600070205080204" pitchFamily="34" charset="-128"/>
              </a:rPr>
              <a:t>This is what sets games apart…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143000" y="2000250"/>
            <a:ext cx="21717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ja-JP" altLang="en-US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“</a:t>
            </a:r>
            <a:r>
              <a:rPr lang="en-US" altLang="ja-JP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Rules</a:t>
            </a:r>
            <a:r>
              <a:rPr lang="ja-JP" altLang="en-US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”</a:t>
            </a:r>
            <a:endParaRPr lang="en-US" altLang="en-US" sz="3200" dirty="0">
              <a:solidFill>
                <a:schemeClr val="bg2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5905500" y="2000250"/>
            <a:ext cx="2171700" cy="685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ja-JP" altLang="en-US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“</a:t>
            </a:r>
            <a:r>
              <a:rPr lang="en-US" altLang="ja-JP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Fun</a:t>
            </a:r>
            <a:r>
              <a:rPr lang="ja-JP" altLang="en-US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”</a:t>
            </a:r>
            <a:endParaRPr lang="en-US" altLang="en-US" sz="3200" dirty="0">
              <a:solidFill>
                <a:schemeClr val="bg2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2294" name="AutoShape 6"/>
          <p:cNvCxnSpPr>
            <a:cxnSpLocks noChangeShapeType="1"/>
            <a:stCxn id="12292" idx="3"/>
          </p:cNvCxnSpPr>
          <p:nvPr/>
        </p:nvCxnSpPr>
        <p:spPr bwMode="auto">
          <a:xfrm>
            <a:off x="3327400" y="2343150"/>
            <a:ext cx="184150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AutoShape 7"/>
          <p:cNvCxnSpPr>
            <a:cxnSpLocks noChangeShapeType="1"/>
            <a:endCxn id="12293" idx="1"/>
          </p:cNvCxnSpPr>
          <p:nvPr/>
        </p:nvCxnSpPr>
        <p:spPr bwMode="auto">
          <a:xfrm>
            <a:off x="5708650" y="2343150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3524250" y="2000250"/>
            <a:ext cx="2171700" cy="685800"/>
          </a:xfrm>
          <a:prstGeom prst="rect">
            <a:avLst/>
          </a:prstGeom>
          <a:solidFill>
            <a:srgbClr val="F5DEAB"/>
          </a:solidFill>
          <a:ln w="28575">
            <a:solidFill>
              <a:srgbClr val="1F497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ja-JP" altLang="en-US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“</a:t>
            </a:r>
            <a:r>
              <a:rPr lang="en-US" altLang="ja-JP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Activity</a:t>
            </a:r>
            <a:r>
              <a:rPr lang="ja-JP" altLang="en-US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”</a:t>
            </a:r>
            <a:endParaRPr lang="en-US" altLang="en-US" sz="3200" dirty="0">
              <a:solidFill>
                <a:schemeClr val="bg2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3"/>
          <p:cNvGrpSpPr>
            <a:grpSpLocks/>
          </p:cNvGrpSpPr>
          <p:nvPr/>
        </p:nvGrpSpPr>
        <p:grpSpPr bwMode="auto">
          <a:xfrm>
            <a:off x="455613" y="928688"/>
            <a:ext cx="8535987" cy="2767012"/>
            <a:chOff x="528" y="1680"/>
            <a:chExt cx="4752" cy="1888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1446" name="AutoShape 4"/>
            <p:cNvCxnSpPr>
              <a:cxnSpLocks noChangeShapeType="1"/>
              <a:stCxn id="51205" idx="3"/>
              <a:endCxn id="51206" idx="1"/>
            </p:cNvCxnSpPr>
            <p:nvPr/>
          </p:nvCxnSpPr>
          <p:spPr bwMode="auto">
            <a:xfrm>
              <a:off x="2016" y="2624"/>
              <a:ext cx="144" cy="0"/>
            </a:xfrm>
            <a:prstGeom prst="straightConnector1">
              <a:avLst/>
            </a:prstGeom>
            <a:grpFill/>
            <a:ln w="38100">
              <a:solidFill>
                <a:srgbClr val="1F497D"/>
              </a:solidFill>
              <a:round/>
              <a:headEnd/>
              <a:tailEnd type="triangle" w="lg" len="med"/>
            </a:ln>
            <a:extLst/>
          </p:spPr>
        </p:cxnSp>
        <p:cxnSp>
          <p:nvCxnSpPr>
            <p:cNvPr id="61447" name="AutoShape 5"/>
            <p:cNvCxnSpPr>
              <a:cxnSpLocks noChangeShapeType="1"/>
              <a:stCxn id="51206" idx="3"/>
              <a:endCxn id="51207" idx="1"/>
            </p:cNvCxnSpPr>
            <p:nvPr/>
          </p:nvCxnSpPr>
          <p:spPr bwMode="auto">
            <a:xfrm>
              <a:off x="3648" y="2624"/>
              <a:ext cx="144" cy="0"/>
            </a:xfrm>
            <a:prstGeom prst="straightConnector1">
              <a:avLst/>
            </a:prstGeom>
            <a:grpFill/>
            <a:ln w="38100">
              <a:solidFill>
                <a:srgbClr val="1F497D"/>
              </a:solidFill>
              <a:round/>
              <a:headEnd/>
              <a:tailEnd type="triangle" w="lg" len="med"/>
            </a:ln>
            <a:extLst/>
          </p:spPr>
        </p:cxnSp>
        <p:sp>
          <p:nvSpPr>
            <p:cNvPr id="51205" name="Rectangle 6"/>
            <p:cNvSpPr>
              <a:spLocks noChangeArrowheads="1"/>
            </p:cNvSpPr>
            <p:nvPr/>
          </p:nvSpPr>
          <p:spPr bwMode="auto">
            <a:xfrm>
              <a:off x="528" y="1680"/>
              <a:ext cx="1488" cy="1888"/>
            </a:xfrm>
            <a:prstGeom prst="rect">
              <a:avLst/>
            </a:prstGeom>
            <a:grpFill/>
            <a:ln w="2857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3000" dirty="0">
                  <a:solidFill>
                    <a:schemeClr val="bg2"/>
                  </a:solidFill>
                  <a:latin typeface="+mn-lt"/>
                </a:rPr>
                <a:t>Targeting</a:t>
              </a:r>
            </a:p>
            <a:p>
              <a:pPr algn="ctr" eaLnBrk="1" hangingPunct="1">
                <a:defRPr/>
              </a:pPr>
              <a:r>
                <a:rPr lang="en-US" altLang="en-US" sz="3000" dirty="0">
                  <a:solidFill>
                    <a:schemeClr val="bg2"/>
                  </a:solidFill>
                  <a:latin typeface="+mn-lt"/>
                </a:rPr>
                <a:t>Action Order</a:t>
              </a:r>
            </a:p>
            <a:p>
              <a:pPr algn="ctr" eaLnBrk="1" hangingPunct="1">
                <a:defRPr/>
              </a:pPr>
              <a:r>
                <a:rPr lang="en-US" altLang="en-US" sz="3000" dirty="0">
                  <a:solidFill>
                    <a:schemeClr val="bg2"/>
                  </a:solidFill>
                  <a:latin typeface="+mn-lt"/>
                </a:rPr>
                <a:t>Damage</a:t>
              </a:r>
            </a:p>
          </p:txBody>
        </p:sp>
        <p:sp>
          <p:nvSpPr>
            <p:cNvPr id="51206" name="Rectangle 7"/>
            <p:cNvSpPr>
              <a:spLocks noChangeArrowheads="1"/>
            </p:cNvSpPr>
            <p:nvPr/>
          </p:nvSpPr>
          <p:spPr bwMode="auto">
            <a:xfrm>
              <a:off x="2160" y="1680"/>
              <a:ext cx="1486" cy="1888"/>
            </a:xfrm>
            <a:prstGeom prst="rect">
              <a:avLst/>
            </a:prstGeom>
            <a:solidFill>
              <a:srgbClr val="F5DEAB"/>
            </a:solidFill>
            <a:ln w="2857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en-US" sz="2800" dirty="0">
                  <a:solidFill>
                    <a:schemeClr val="bg2"/>
                  </a:solidFill>
                  <a:latin typeface="+mn-lt"/>
                </a:rPr>
                <a:t>Uncertainty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en-US" sz="2800" dirty="0">
                  <a:solidFill>
                    <a:schemeClr val="bg2"/>
                  </a:solidFill>
                  <a:latin typeface="+mn-lt"/>
                </a:rPr>
                <a:t>Ticking Clock</a:t>
              </a:r>
              <a:br>
                <a:rPr lang="en-US" altLang="en-US" sz="2800" dirty="0">
                  <a:solidFill>
                    <a:schemeClr val="bg2"/>
                  </a:solidFill>
                  <a:latin typeface="+mn-lt"/>
                </a:rPr>
              </a:br>
              <a:r>
                <a:rPr lang="en-US" altLang="en-US" sz="2800" dirty="0">
                  <a:solidFill>
                    <a:schemeClr val="bg2"/>
                  </a:solidFill>
                  <a:latin typeface="+mn-lt"/>
                </a:rPr>
                <a:t>Ramp</a:t>
              </a:r>
            </a:p>
          </p:txBody>
        </p:sp>
        <p:sp>
          <p:nvSpPr>
            <p:cNvPr id="51207" name="Rectangle 8"/>
            <p:cNvSpPr>
              <a:spLocks noChangeArrowheads="1"/>
            </p:cNvSpPr>
            <p:nvPr/>
          </p:nvSpPr>
          <p:spPr bwMode="auto">
            <a:xfrm>
              <a:off x="3792" y="1680"/>
              <a:ext cx="1488" cy="1888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4400" dirty="0">
                  <a:solidFill>
                    <a:schemeClr val="bg2"/>
                  </a:solidFill>
                  <a:latin typeface="+mn-lt"/>
                </a:rPr>
                <a:t>Drama</a:t>
              </a:r>
            </a:p>
          </p:txBody>
        </p:sp>
      </p:grpSp>
      <p:sp>
        <p:nvSpPr>
          <p:cNvPr id="61443" name="Rectangle 7"/>
          <p:cNvSpPr>
            <a:spLocks noChangeArrowheads="1"/>
          </p:cNvSpPr>
          <p:nvPr/>
        </p:nvSpPr>
        <p:spPr bwMode="auto">
          <a:xfrm>
            <a:off x="904875" y="3684588"/>
            <a:ext cx="176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Mechanics</a:t>
            </a:r>
          </a:p>
        </p:txBody>
      </p:sp>
      <p:sp>
        <p:nvSpPr>
          <p:cNvPr id="61444" name="Rectangle 15"/>
          <p:cNvSpPr>
            <a:spLocks noChangeArrowheads="1"/>
          </p:cNvSpPr>
          <p:nvPr/>
        </p:nvSpPr>
        <p:spPr bwMode="auto">
          <a:xfrm>
            <a:off x="3956050" y="3713163"/>
            <a:ext cx="1689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Dynamics</a:t>
            </a:r>
          </a:p>
        </p:txBody>
      </p:sp>
      <p:sp>
        <p:nvSpPr>
          <p:cNvPr id="61445" name="Rectangle 16"/>
          <p:cNvSpPr>
            <a:spLocks noChangeArrowheads="1"/>
          </p:cNvSpPr>
          <p:nvPr/>
        </p:nvSpPr>
        <p:spPr bwMode="auto">
          <a:xfrm>
            <a:off x="6772275" y="3684588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Aesthetics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Iterate Towards Drama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533400" y="1504950"/>
            <a:ext cx="8077200" cy="2438400"/>
          </a:xfrm>
        </p:spPr>
        <p:txBody>
          <a:bodyPr rtlCol="0">
            <a:noAutofit/>
          </a:bodyPr>
          <a:lstStyle/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ndara" panose="020E0502030303020204" pitchFamily="34" charset="0"/>
                <a:ea typeface="ヒラギノ角ゴ Pro W3" charset="-128"/>
              </a:rPr>
              <a:t>Fail faster!</a:t>
            </a:r>
          </a:p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ndara" panose="020E0502030303020204" pitchFamily="34" charset="0"/>
                <a:ea typeface="ヒラギノ角ゴ Pro W3" charset="-128"/>
              </a:rPr>
              <a:t>Try to get in many iterations</a:t>
            </a:r>
          </a:p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ndara" panose="020E0502030303020204" pitchFamily="34" charset="0"/>
                <a:ea typeface="ヒラギノ角ゴ Pro W3" charset="-128"/>
              </a:rPr>
              <a:t>Play complete games</a:t>
            </a:r>
          </a:p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ndara" panose="020E0502030303020204" pitchFamily="34" charset="0"/>
                <a:ea typeface="ヒラギノ角ゴ Pro W3" charset="-128"/>
              </a:rPr>
              <a:t>Archive your iterations</a:t>
            </a:r>
          </a:p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ndara" panose="020E0502030303020204" pitchFamily="34" charset="0"/>
                <a:ea typeface="ヒラギノ角ゴ Pro W3" charset="-128"/>
              </a:rPr>
              <a:t>Take </a:t>
            </a:r>
            <a:r>
              <a:rPr lang="en-US" sz="2000" dirty="0" smtClean="0">
                <a:latin typeface="Candara" panose="020E0502030303020204" pitchFamily="34" charset="0"/>
                <a:ea typeface="ヒラギノ角ゴ Pro W3" charset="-128"/>
              </a:rPr>
              <a:t>Notes</a:t>
            </a:r>
            <a:endParaRPr lang="en-US" sz="20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ndara" panose="020E0502030303020204" pitchFamily="34" charset="0"/>
                <a:ea typeface="ヒラギノ角ゴ Pro W3" charset="-128"/>
              </a:rPr>
              <a:t>Focus on the dynamics: Uncertainty, Ticking Clock, </a:t>
            </a:r>
            <a:r>
              <a:rPr lang="en-US" sz="2000" dirty="0" smtClean="0">
                <a:latin typeface="Candara" panose="020E0502030303020204" pitchFamily="34" charset="0"/>
                <a:ea typeface="ヒラギノ角ゴ Pro W3" charset="-128"/>
              </a:rPr>
              <a:t>Ramp</a:t>
            </a:r>
            <a:endParaRPr lang="en-US" sz="1600" i="1" dirty="0" smtClean="0">
              <a:ea typeface="ヒラギノ角ゴ Pro W3" pitchFamily="48" charset="-128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ea typeface="ヒラギノ角ゴ Pro W3" pitchFamily="48" charset="-128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4988" y="4083050"/>
            <a:ext cx="2616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i="1" dirty="0" smtClean="0">
                <a:solidFill>
                  <a:srgbClr val="C00000"/>
                </a:solidFill>
              </a:rPr>
              <a:t>Work until 5:00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38150"/>
            <a:ext cx="8077200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Add a new feature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1276350"/>
            <a:ext cx="80772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Attack </a:t>
            </a:r>
          </a:p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Weapon</a:t>
            </a:r>
          </a:p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Rule</a:t>
            </a:r>
          </a:p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Don’</a:t>
            </a:r>
            <a:r>
              <a:rPr lang="en-US" altLang="ja-JP" sz="2400" dirty="0" smtClean="0">
                <a:latin typeface="Candara" panose="020E0502030303020204" pitchFamily="34" charset="0"/>
                <a:ea typeface="ヒラギノ角ゴ Pro W3" charset="-128"/>
              </a:rPr>
              <a:t>t </a:t>
            </a:r>
            <a:r>
              <a:rPr lang="en-US" altLang="ja-JP" sz="2400" dirty="0">
                <a:latin typeface="Candara" panose="020E0502030303020204" pitchFamily="34" charset="0"/>
                <a:ea typeface="ヒラギノ角ゴ Pro W3" charset="-128"/>
              </a:rPr>
              <a:t>ruin the </a:t>
            </a:r>
            <a:r>
              <a:rPr lang="en-US" altLang="ja-JP" sz="2400" dirty="0" smtClean="0">
                <a:latin typeface="Candara" panose="020E0502030303020204" pitchFamily="34" charset="0"/>
                <a:ea typeface="ヒラギノ角ゴ Pro W3" charset="-128"/>
              </a:rPr>
              <a:t>drama</a:t>
            </a:r>
            <a:endParaRPr lang="en-US" altLang="ja-JP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Don</a:t>
            </a:r>
            <a:r>
              <a:rPr lang="en-US" altLang="ja-JP" sz="2400" dirty="0" smtClean="0">
                <a:latin typeface="Candara" panose="020E0502030303020204" pitchFamily="34" charset="0"/>
                <a:ea typeface="ヒラギノ角ゴ Pro W3" charset="-128"/>
              </a:rPr>
              <a:t>’t </a:t>
            </a:r>
            <a:r>
              <a:rPr lang="en-US" altLang="ja-JP" sz="2400" dirty="0">
                <a:latin typeface="Candara" panose="020E0502030303020204" pitchFamily="34" charset="0"/>
                <a:ea typeface="ヒラギノ角ゴ Pro W3" charset="-128"/>
              </a:rPr>
              <a:t>change the tanks!</a:t>
            </a:r>
          </a:p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Fail Fast!</a:t>
            </a:r>
          </a:p>
          <a:p>
            <a:pPr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>
              <a:latin typeface="Calibri" panose="020F0502020204030204" pitchFamily="34" charset="0"/>
              <a:ea typeface="ヒラギノ角ゴ Pro W3" charset="-128"/>
            </a:endParaRPr>
          </a:p>
          <a:p>
            <a:pPr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>
              <a:latin typeface="Calibri" panose="020F0502020204030204" pitchFamily="34" charset="0"/>
              <a:ea typeface="ヒラギノ角ゴ Pro W3" charset="-128"/>
            </a:endParaRPr>
          </a:p>
          <a:p>
            <a:pPr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>
              <a:latin typeface="Calibri" panose="020F0502020204030204" pitchFamily="34" charset="0"/>
              <a:ea typeface="ヒラギノ角ゴ Pro W3" charset="-128"/>
            </a:endParaRPr>
          </a:p>
          <a:p>
            <a:pPr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i="1" dirty="0" smtClean="0"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534988" y="408305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C00000"/>
                </a:solidFill>
              </a:rPr>
              <a:t>Have an alpha version by 5:25</a:t>
            </a:r>
            <a:endParaRPr lang="en-US" alt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123950"/>
            <a:ext cx="5257800" cy="13078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25400" dir="2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C00000"/>
                </a:solidFill>
                <a:latin typeface="Candara" panose="020E0502030303020204" pitchFamily="34" charset="0"/>
                <a:ea typeface="ヒラギノ角ゴ Pro W3" charset="-128"/>
              </a:rPr>
              <a:t>Beta Test at 5:35</a:t>
            </a: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/>
            </a:r>
            <a:b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</a:br>
            <a:endParaRPr lang="en-US" altLang="en-US" b="1" dirty="0">
              <a:latin typeface="Candara" panose="020E0502030303020204" pitchFamily="34" charset="0"/>
              <a:ea typeface="ヒラギノ角ゴ Pro W3" charset="-128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Write your beta version down on the submission </a:t>
            </a: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sheet </a:t>
            </a:r>
            <a:endParaRPr lang="en-US" altLang="en-US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Make sure your robot has a name!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Iterate Towards Drama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533400" y="1504950"/>
            <a:ext cx="8077200" cy="2438400"/>
          </a:xfrm>
        </p:spPr>
        <p:txBody>
          <a:bodyPr rtlCol="0">
            <a:noAutofit/>
          </a:bodyPr>
          <a:lstStyle/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ndara" panose="020E0502030303020204" pitchFamily="34" charset="0"/>
                <a:ea typeface="ヒラギノ角ゴ Pro W3" charset="-128"/>
              </a:rPr>
              <a:t>Fail faster!</a:t>
            </a:r>
          </a:p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ndara" panose="020E0502030303020204" pitchFamily="34" charset="0"/>
                <a:ea typeface="ヒラギノ角ゴ Pro W3" charset="-128"/>
              </a:rPr>
              <a:t>Try to get in many iterations</a:t>
            </a:r>
          </a:p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ndara" panose="020E0502030303020204" pitchFamily="34" charset="0"/>
                <a:ea typeface="ヒラギノ角ゴ Pro W3" charset="-128"/>
              </a:rPr>
              <a:t>Play complete games</a:t>
            </a:r>
          </a:p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ndara" panose="020E0502030303020204" pitchFamily="34" charset="0"/>
                <a:ea typeface="ヒラギノ角ゴ Pro W3" charset="-128"/>
              </a:rPr>
              <a:t>Archive your iterations</a:t>
            </a:r>
          </a:p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ndara" panose="020E0502030303020204" pitchFamily="34" charset="0"/>
                <a:ea typeface="ヒラギノ角ゴ Pro W3" charset="-128"/>
              </a:rPr>
              <a:t>Take </a:t>
            </a:r>
            <a:r>
              <a:rPr lang="en-US" sz="2000" dirty="0" smtClean="0">
                <a:latin typeface="Candara" panose="020E0502030303020204" pitchFamily="34" charset="0"/>
                <a:ea typeface="ヒラギノ角ゴ Pro W3" charset="-128"/>
              </a:rPr>
              <a:t>Notes</a:t>
            </a:r>
            <a:endParaRPr lang="en-US" sz="20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ndara" panose="020E0502030303020204" pitchFamily="34" charset="0"/>
                <a:ea typeface="ヒラギノ角ゴ Pro W3" charset="-128"/>
              </a:rPr>
              <a:t>Focus on the dynamics: Uncertainty, Ticking Clock, </a:t>
            </a:r>
            <a:r>
              <a:rPr lang="en-US" sz="2000" dirty="0" smtClean="0">
                <a:latin typeface="Candara" panose="020E0502030303020204" pitchFamily="34" charset="0"/>
                <a:ea typeface="ヒラギノ角ゴ Pro W3" charset="-128"/>
              </a:rPr>
              <a:t>Ramp</a:t>
            </a:r>
            <a:endParaRPr lang="en-US" sz="1600" i="1" dirty="0" smtClean="0">
              <a:ea typeface="ヒラギノ角ゴ Pro W3" pitchFamily="48" charset="-128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ea typeface="ヒラギノ角ゴ Pro W3" pitchFamily="48" charset="-128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4988" y="4083050"/>
            <a:ext cx="2616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i="1" dirty="0" smtClean="0">
                <a:solidFill>
                  <a:srgbClr val="C00000"/>
                </a:solidFill>
              </a:rPr>
              <a:t>Work until 4:30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38150"/>
            <a:ext cx="8077200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Add a new feature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33400" y="1276350"/>
            <a:ext cx="80772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Attack </a:t>
            </a:r>
          </a:p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Weapon</a:t>
            </a:r>
          </a:p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Rule</a:t>
            </a:r>
          </a:p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Don’</a:t>
            </a:r>
            <a:r>
              <a:rPr lang="en-US" altLang="ja-JP" sz="2400" dirty="0" smtClean="0">
                <a:latin typeface="Candara" panose="020E0502030303020204" pitchFamily="34" charset="0"/>
                <a:ea typeface="ヒラギノ角ゴ Pro W3" charset="-128"/>
              </a:rPr>
              <a:t>t </a:t>
            </a:r>
            <a:r>
              <a:rPr lang="en-US" altLang="ja-JP" sz="2400" dirty="0">
                <a:latin typeface="Candara" panose="020E0502030303020204" pitchFamily="34" charset="0"/>
                <a:ea typeface="ヒラギノ角ゴ Pro W3" charset="-128"/>
              </a:rPr>
              <a:t>ruin the </a:t>
            </a:r>
            <a:r>
              <a:rPr lang="en-US" altLang="ja-JP" sz="2400" dirty="0" smtClean="0">
                <a:latin typeface="Candara" panose="020E0502030303020204" pitchFamily="34" charset="0"/>
                <a:ea typeface="ヒラギノ角ゴ Pro W3" charset="-128"/>
              </a:rPr>
              <a:t>drama</a:t>
            </a:r>
            <a:endParaRPr lang="en-US" altLang="ja-JP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Don</a:t>
            </a:r>
            <a:r>
              <a:rPr lang="en-US" altLang="ja-JP" sz="2400" dirty="0" smtClean="0">
                <a:latin typeface="Candara" panose="020E0502030303020204" pitchFamily="34" charset="0"/>
                <a:ea typeface="ヒラギノ角ゴ Pro W3" charset="-128"/>
              </a:rPr>
              <a:t>’t </a:t>
            </a:r>
            <a:r>
              <a:rPr lang="en-US" altLang="ja-JP" sz="2400" dirty="0">
                <a:latin typeface="Candara" panose="020E0502030303020204" pitchFamily="34" charset="0"/>
                <a:ea typeface="ヒラギノ角ゴ Pro W3" charset="-128"/>
              </a:rPr>
              <a:t>change the tanks!</a:t>
            </a:r>
          </a:p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Fail Fast!</a:t>
            </a:r>
          </a:p>
          <a:p>
            <a:pPr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>
              <a:latin typeface="Calibri" panose="020F0502020204030204" pitchFamily="34" charset="0"/>
              <a:ea typeface="ヒラギノ角ゴ Pro W3" charset="-128"/>
            </a:endParaRPr>
          </a:p>
          <a:p>
            <a:pPr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>
              <a:latin typeface="Calibri" panose="020F0502020204030204" pitchFamily="34" charset="0"/>
              <a:ea typeface="ヒラギノ角ゴ Pro W3" charset="-128"/>
            </a:endParaRPr>
          </a:p>
          <a:p>
            <a:pPr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>
              <a:latin typeface="Calibri" panose="020F0502020204030204" pitchFamily="34" charset="0"/>
              <a:ea typeface="ヒラギノ角ゴ Pro W3" charset="-128"/>
            </a:endParaRPr>
          </a:p>
          <a:p>
            <a:pPr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i="1" dirty="0" smtClean="0"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534988" y="4083050"/>
            <a:ext cx="495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C00000"/>
                </a:solidFill>
              </a:rPr>
              <a:t>Have an alpha version by </a:t>
            </a:r>
            <a:r>
              <a:rPr lang="en-US" altLang="en-US" i="1" dirty="0" smtClean="0">
                <a:solidFill>
                  <a:srgbClr val="C00000"/>
                </a:solidFill>
              </a:rPr>
              <a:t>4:55</a:t>
            </a:r>
            <a:endParaRPr lang="en-US" alt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123950"/>
            <a:ext cx="5257800" cy="13078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25400" dir="2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134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C00000"/>
                </a:solidFill>
                <a:latin typeface="Candara" panose="020E0502030303020204" pitchFamily="34" charset="0"/>
                <a:ea typeface="ヒラギノ角ゴ Pro W3" charset="-128"/>
              </a:rPr>
              <a:t>Beta Test at 5:05</a:t>
            </a: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/>
            </a:r>
            <a:b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</a:br>
            <a:endParaRPr lang="en-US" altLang="en-US" b="1" dirty="0">
              <a:latin typeface="Candara" panose="020E0502030303020204" pitchFamily="34" charset="0"/>
              <a:ea typeface="ヒラギノ角ゴ Pro W3" charset="-128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Write your beta version down on the submission </a:t>
            </a: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sheet </a:t>
            </a:r>
            <a:endParaRPr lang="en-US" altLang="en-US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Make sure your robot has a name!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Drama in Us vs. It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Uncertainty</a:t>
            </a:r>
          </a:p>
          <a:p>
            <a:pPr marL="527050" lvl="1" indent="-457200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ndara" panose="020E0502030303020204" pitchFamily="34" charset="0"/>
                <a:ea typeface="ヒラギノ角ゴ Pro W3" charset="-128"/>
                <a:cs typeface="ヒラギノ角ゴ Pro W3" pitchFamily="80" charset="-128"/>
              </a:rPr>
              <a:t>Behavioral Complexity</a:t>
            </a: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Candara" panose="020E0502030303020204" pitchFamily="34" charset="0"/>
                <a:ea typeface="ヒラギノ角ゴ Pro W3" charset="-128"/>
              </a:rPr>
              <a:t>Inevitability </a:t>
            </a:r>
            <a:endParaRPr lang="en-US" altLang="en-US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lvl="1" indent="-457200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ndara" panose="020E0502030303020204" pitchFamily="34" charset="0"/>
                <a:ea typeface="ヒラギノ角ゴ Pro W3" charset="-128"/>
                <a:cs typeface="ヒラギノ角ゴ Pro W3" pitchFamily="80" charset="-128"/>
              </a:rPr>
              <a:t>March towards Goal</a:t>
            </a:r>
          </a:p>
          <a:p>
            <a:pPr marL="527050" lvl="1" indent="-457200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ndara" panose="020E0502030303020204" pitchFamily="34" charset="0"/>
                <a:ea typeface="ヒラギノ角ゴ Pro W3" charset="-128"/>
                <a:cs typeface="ヒラギノ角ゴ Pro W3" pitchFamily="80" charset="-128"/>
              </a:rPr>
              <a:t>Decreasing </a:t>
            </a:r>
            <a:r>
              <a:rPr lang="en-US" altLang="en-US" dirty="0" smtClean="0">
                <a:latin typeface="Candara" panose="020E0502030303020204" pitchFamily="34" charset="0"/>
                <a:ea typeface="ヒラギノ角ゴ Pro W3" charset="-128"/>
                <a:cs typeface="ヒラギノ角ゴ Pro W3" pitchFamily="80" charset="-128"/>
              </a:rPr>
              <a:t>Hit Points</a:t>
            </a:r>
            <a:endParaRPr lang="en-US" altLang="en-US" dirty="0">
              <a:latin typeface="Candara" panose="020E0502030303020204" pitchFamily="34" charset="0"/>
              <a:ea typeface="ヒラギノ角ゴ Pro W3" charset="-128"/>
              <a:cs typeface="ヒラギノ角ゴ Pro W3" pitchFamily="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 bwMode="auto">
          <a:xfrm>
            <a:off x="533400" y="438150"/>
            <a:ext cx="8077200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Discussion</a:t>
            </a:r>
          </a:p>
        </p:txBody>
      </p:sp>
      <p:sp>
        <p:nvSpPr>
          <p:cNvPr id="74755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533400" y="1276350"/>
            <a:ext cx="80772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27305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What other mechanics can create uncertainty?</a:t>
            </a:r>
          </a:p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Randomness</a:t>
            </a:r>
          </a:p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Hidden Information</a:t>
            </a:r>
          </a:p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Skill challenges</a:t>
            </a:r>
          </a:p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Negative Feedback</a:t>
            </a:r>
          </a:p>
          <a:p>
            <a:pPr marL="52705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Escalation</a:t>
            </a:r>
          </a:p>
          <a:p>
            <a:pPr marL="69850" indent="0" eaLnBrk="1" hangingPunct="1">
              <a:lnSpc>
                <a:spcPct val="90000"/>
              </a:lnSpc>
              <a:buNone/>
            </a:pPr>
            <a:endParaRPr lang="en-US" altLang="en-US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Content Placeholder 3"/>
          <p:cNvSpPr>
            <a:spLocks noGrp="1"/>
          </p:cNvSpPr>
          <p:nvPr>
            <p:ph sz="quarter" idx="10"/>
          </p:nvPr>
        </p:nvSpPr>
        <p:spPr bwMode="auto">
          <a:xfrm>
            <a:off x="533400" y="1230555"/>
            <a:ext cx="80772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273050" eaLnBrk="1" hangingPunct="1">
              <a:buFont typeface="Arial" panose="020B0604020202020204" pitchFamily="34" charset="0"/>
              <a:buNone/>
            </a:pPr>
            <a:r>
              <a:rPr lang="en-US" altLang="en-US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What other mechanics can create inevitability?</a:t>
            </a: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Time Limit</a:t>
            </a: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Pace monster</a:t>
            </a: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Non-renewable resource</a:t>
            </a: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Non-reversible process</a:t>
            </a:r>
          </a:p>
          <a:p>
            <a:pPr indent="-273050" eaLnBrk="1" hangingPunct="1">
              <a:buFont typeface="Arial" panose="020B0604020202020204" pitchFamily="34" charset="0"/>
              <a:buNone/>
            </a:pPr>
            <a:endParaRPr lang="en-US" altLang="en-US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38150"/>
            <a:ext cx="80772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j-lt"/>
                <a:ea typeface="ヒラギノ角ゴ Pro W3" pitchFamily="80" charset="-128"/>
                <a:cs typeface="ヒラギノ角ゴ Pro W3" pitchFamily="8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9pPr>
          </a:lstStyle>
          <a:p>
            <a:pPr>
              <a:defRPr/>
            </a:pPr>
            <a:r>
              <a:rPr kumimoji="0" lang="en-US" altLang="en-US" b="1" kern="0" dirty="0" smtClean="0">
                <a:latin typeface="Candara" panose="020E0502030303020204" pitchFamily="34" charset="0"/>
                <a:ea typeface="ヒラギノ角ゴ Pro W3" charset="-128"/>
              </a:rPr>
              <a:t>Discussion</a:t>
            </a:r>
            <a:endParaRPr kumimoji="0" lang="en-US" altLang="en-US" b="1" kern="0" dirty="0">
              <a:latin typeface="Candara" panose="020E0502030303020204" pitchFamily="34" charset="0"/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Games As Software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43000" y="2000250"/>
            <a:ext cx="21717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ja-JP" altLang="en-US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“</a:t>
            </a:r>
            <a:r>
              <a:rPr lang="en-US" altLang="ja-JP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Rules</a:t>
            </a:r>
            <a:r>
              <a:rPr lang="ja-JP" altLang="en-US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”</a:t>
            </a:r>
            <a:endParaRPr lang="en-US" altLang="en-US" sz="3200" dirty="0">
              <a:solidFill>
                <a:schemeClr val="bg2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905500" y="2000250"/>
            <a:ext cx="2171700" cy="685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“</a:t>
            </a:r>
            <a:r>
              <a:rPr lang="en-US" altLang="ja-JP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Fun</a:t>
            </a:r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”</a:t>
            </a:r>
            <a:endParaRPr lang="en-US" altLang="en-US" sz="3200">
              <a:solidFill>
                <a:schemeClr val="bg2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524250" y="2000250"/>
            <a:ext cx="2171700" cy="685800"/>
          </a:xfrm>
          <a:prstGeom prst="rect">
            <a:avLst/>
          </a:prstGeom>
          <a:solidFill>
            <a:srgbClr val="F5DEAB"/>
          </a:solidFill>
          <a:ln w="28575">
            <a:solidFill>
              <a:srgbClr val="1F497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“</a:t>
            </a:r>
            <a:r>
              <a:rPr lang="en-US" altLang="ja-JP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Activity</a:t>
            </a:r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”</a:t>
            </a:r>
            <a:endParaRPr lang="en-US" altLang="en-US" sz="3200">
              <a:solidFill>
                <a:schemeClr val="bg2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4342" name="AutoShape 6"/>
          <p:cNvCxnSpPr>
            <a:cxnSpLocks noChangeShapeType="1"/>
            <a:stCxn id="14339" idx="3"/>
            <a:endCxn id="14341" idx="1"/>
          </p:cNvCxnSpPr>
          <p:nvPr/>
        </p:nvCxnSpPr>
        <p:spPr bwMode="auto">
          <a:xfrm>
            <a:off x="3327400" y="2343150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AutoShape 7"/>
          <p:cNvCxnSpPr>
            <a:cxnSpLocks noChangeShapeType="1"/>
            <a:stCxn id="14341" idx="3"/>
            <a:endCxn id="14340" idx="1"/>
          </p:cNvCxnSpPr>
          <p:nvPr/>
        </p:nvCxnSpPr>
        <p:spPr bwMode="auto">
          <a:xfrm>
            <a:off x="5708650" y="2343150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143000" y="2857500"/>
            <a:ext cx="21717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Code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86450" y="2857500"/>
            <a:ext cx="2171700" cy="685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Requirements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505200" y="2857500"/>
            <a:ext cx="2171700" cy="685800"/>
          </a:xfrm>
          <a:prstGeom prst="rect">
            <a:avLst/>
          </a:prstGeom>
          <a:solidFill>
            <a:srgbClr val="F5DEAB"/>
          </a:solidFill>
          <a:ln w="28575">
            <a:solidFill>
              <a:srgbClr val="1F497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Process</a:t>
            </a:r>
          </a:p>
        </p:txBody>
      </p:sp>
      <p:cxnSp>
        <p:nvCxnSpPr>
          <p:cNvPr id="14347" name="AutoShape 11"/>
          <p:cNvCxnSpPr>
            <a:cxnSpLocks noChangeShapeType="1"/>
            <a:stCxn id="14346" idx="3"/>
            <a:endCxn id="14345" idx="1"/>
          </p:cNvCxnSpPr>
          <p:nvPr/>
        </p:nvCxnSpPr>
        <p:spPr bwMode="auto">
          <a:xfrm>
            <a:off x="5689600" y="3200400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AutoShape 12"/>
          <p:cNvCxnSpPr>
            <a:cxnSpLocks noChangeShapeType="1"/>
          </p:cNvCxnSpPr>
          <p:nvPr/>
        </p:nvCxnSpPr>
        <p:spPr bwMode="auto">
          <a:xfrm>
            <a:off x="3327400" y="3206750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273050"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Calibri" panose="020F0502020204030204" pitchFamily="34" charset="0"/>
                <a:ea typeface="ヒラギノ角ゴ Pro W3" charset="-128"/>
              </a:rPr>
              <a:t>When does the climax occur?</a:t>
            </a:r>
          </a:p>
          <a:p>
            <a:pPr indent="-273050" eaLnBrk="1" hangingPunct="1">
              <a:buNone/>
            </a:pPr>
            <a:r>
              <a:rPr lang="en-US" altLang="en-US" dirty="0" smtClean="0">
                <a:latin typeface="Calibri" panose="020F0502020204030204" pitchFamily="34" charset="0"/>
                <a:ea typeface="ヒラギノ角ゴ Pro W3" charset="-128"/>
              </a:rPr>
              <a:t>What is the role of the Self Destruct mechanic? </a:t>
            </a:r>
          </a:p>
          <a:p>
            <a:pPr indent="-273050" eaLnBrk="1" hangingPunct="1">
              <a:buFont typeface="Wingdings" panose="05000000000000000000" pitchFamily="2" charset="2"/>
              <a:buNone/>
            </a:pPr>
            <a:endParaRPr lang="en-US" altLang="en-US" dirty="0" smtClean="0"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38150"/>
            <a:ext cx="80772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j-lt"/>
                <a:ea typeface="ヒラギノ角ゴ Pro W3" pitchFamily="80" charset="-128"/>
                <a:cs typeface="ヒラギノ角ゴ Pro W3" pitchFamily="8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Verdana" pitchFamily="45" charset="0"/>
              </a:defRPr>
            </a:lvl9pPr>
          </a:lstStyle>
          <a:p>
            <a:pPr>
              <a:defRPr/>
            </a:pPr>
            <a:r>
              <a:rPr kumimoji="0" lang="en-US" altLang="en-US" b="1" kern="0" dirty="0" smtClean="0">
                <a:latin typeface="Candara" panose="020E0502030303020204" pitchFamily="34" charset="0"/>
                <a:ea typeface="ヒラギノ角ゴ Pro W3" charset="-128"/>
              </a:rPr>
              <a:t>Discussion</a:t>
            </a:r>
            <a:endParaRPr kumimoji="0" lang="en-US" altLang="en-US" b="1" kern="0" dirty="0">
              <a:latin typeface="Candara" panose="020E0502030303020204" pitchFamily="34" charset="0"/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 bwMode="auto">
          <a:xfrm>
            <a:off x="533400" y="514350"/>
            <a:ext cx="2057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 smtClean="0">
                <a:latin typeface="Candara" panose="020E0502030303020204" pitchFamily="34" charset="0"/>
                <a:ea typeface="ヒラギノ角ゴ Pro W3" charset="-128"/>
              </a:rPr>
              <a:t>Summary</a:t>
            </a:r>
            <a:endParaRPr lang="en-US" altLang="en-US" b="1" dirty="0">
              <a:latin typeface="Candara" panose="020E0502030303020204" pitchFamily="34" charset="0"/>
              <a:ea typeface="ヒラギノ角ゴ Pro W3" charset="-128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533400" y="1428750"/>
            <a:ext cx="80772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7050" indent="-457200">
              <a:buFont typeface="Wingdings" panose="05000000000000000000" pitchFamily="2" charset="2"/>
              <a:buChar char="§"/>
            </a:pPr>
            <a:r>
              <a:rPr lang="ja-JP" altLang="en-US" sz="2400" dirty="0">
                <a:latin typeface="Candara" panose="020E0502030303020204" pitchFamily="34" charset="0"/>
                <a:ea typeface="ヒラギノ角ゴ Pro W3" charset="-128"/>
              </a:rPr>
              <a:t>“</a:t>
            </a:r>
            <a:r>
              <a:rPr lang="en-US" altLang="ja-JP" sz="2400" dirty="0">
                <a:latin typeface="Candara" panose="020E0502030303020204" pitchFamily="34" charset="0"/>
                <a:ea typeface="ヒラギノ角ゴ Pro W3" charset="-128"/>
              </a:rPr>
              <a:t>Dramatic</a:t>
            </a:r>
            <a:r>
              <a:rPr lang="ja-JP" altLang="en-US" sz="2400" dirty="0">
                <a:latin typeface="Candara" panose="020E0502030303020204" pitchFamily="34" charset="0"/>
                <a:ea typeface="ヒラギノ角ゴ Pro W3" charset="-128"/>
              </a:rPr>
              <a:t>”</a:t>
            </a:r>
            <a:r>
              <a:rPr lang="en-US" altLang="ja-JP" sz="2400" dirty="0">
                <a:latin typeface="Candara" panose="020E0502030303020204" pitchFamily="34" charset="0"/>
                <a:ea typeface="ヒラギノ角ゴ Pro W3" charset="-128"/>
              </a:rPr>
              <a:t> does not mean </a:t>
            </a:r>
            <a:r>
              <a:rPr lang="ja-JP" altLang="en-US" sz="2400" dirty="0">
                <a:latin typeface="Candara" panose="020E0502030303020204" pitchFamily="34" charset="0"/>
                <a:ea typeface="ヒラギノ角ゴ Pro W3" charset="-128"/>
              </a:rPr>
              <a:t>“</a:t>
            </a:r>
            <a:r>
              <a:rPr lang="en-US" altLang="ja-JP" sz="2400" dirty="0">
                <a:latin typeface="Candara" panose="020E0502030303020204" pitchFamily="34" charset="0"/>
                <a:ea typeface="ヒラギノ角ゴ Pro W3" charset="-128"/>
              </a:rPr>
              <a:t>Scripted</a:t>
            </a:r>
            <a:r>
              <a:rPr lang="ja-JP" altLang="en-US" sz="2400" dirty="0">
                <a:latin typeface="Candara" panose="020E0502030303020204" pitchFamily="34" charset="0"/>
                <a:ea typeface="ヒラギノ角ゴ Pro W3" charset="-128"/>
              </a:rPr>
              <a:t>”</a:t>
            </a:r>
            <a:endParaRPr lang="en-US" altLang="ja-JP" sz="2400" dirty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Drama emerges from game dynamics</a:t>
            </a:r>
          </a:p>
          <a:p>
            <a:pPr marL="527050" lvl="1" indent="-457200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ndara" panose="020E0502030303020204" pitchFamily="34" charset="0"/>
                <a:ea typeface="ヒラギノ角ゴ Pro W3" charset="-128"/>
                <a:cs typeface="ヒラギノ角ゴ Pro W3" pitchFamily="80" charset="-128"/>
              </a:rPr>
              <a:t>Inevitability</a:t>
            </a:r>
          </a:p>
          <a:p>
            <a:pPr marL="527050" lvl="1" indent="-457200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ndara" panose="020E0502030303020204" pitchFamily="34" charset="0"/>
                <a:ea typeface="ヒラギノ角ゴ Pro W3" charset="-128"/>
                <a:cs typeface="ヒラギノ角ゴ Pro W3" pitchFamily="80" charset="-128"/>
              </a:rPr>
              <a:t>Uncertainty</a:t>
            </a:r>
          </a:p>
          <a:p>
            <a:pPr marL="527050" lvl="1" indent="-457200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ndara" panose="020E0502030303020204" pitchFamily="34" charset="0"/>
                <a:ea typeface="ヒラギノ角ゴ Pro W3" charset="-128"/>
                <a:cs typeface="ヒラギノ角ゴ Pro W3" pitchFamily="80" charset="-128"/>
              </a:rPr>
              <a:t>Building to a </a:t>
            </a:r>
            <a:r>
              <a:rPr lang="en-US" altLang="en-US" dirty="0" smtClean="0">
                <a:latin typeface="Candara" panose="020E0502030303020204" pitchFamily="34" charset="0"/>
                <a:ea typeface="ヒラギノ角ゴ Pro W3" charset="-128"/>
                <a:cs typeface="ヒラギノ角ゴ Pro W3" pitchFamily="80" charset="-128"/>
              </a:rPr>
              <a:t>climax</a:t>
            </a:r>
            <a:endParaRPr lang="en-US" altLang="en-US" dirty="0">
              <a:latin typeface="Candara" panose="020E0502030303020204" pitchFamily="34" charset="0"/>
              <a:ea typeface="ヒラギノ角ゴ Pro W3" charset="-128"/>
              <a:cs typeface="ヒラギノ角ゴ Pro W3" pitchFamily="80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ndara" panose="020E0502030303020204" pitchFamily="34" charset="0"/>
                <a:ea typeface="ヒラギノ角ゴ Pro W3" charset="-128"/>
              </a:rPr>
              <a:t>Embedded vs. Emergent Narrative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3"/>
          <p:cNvGrpSpPr>
            <a:grpSpLocks/>
          </p:cNvGrpSpPr>
          <p:nvPr/>
        </p:nvGrpSpPr>
        <p:grpSpPr bwMode="auto">
          <a:xfrm>
            <a:off x="455613" y="928688"/>
            <a:ext cx="8535987" cy="2767012"/>
            <a:chOff x="528" y="1680"/>
            <a:chExt cx="4752" cy="1888"/>
          </a:xfrm>
        </p:grpSpPr>
        <p:cxnSp>
          <p:nvCxnSpPr>
            <p:cNvPr id="82950" name="AutoShape 4"/>
            <p:cNvCxnSpPr>
              <a:cxnSpLocks noChangeShapeType="1"/>
              <a:stCxn id="51205" idx="3"/>
              <a:endCxn id="82953" idx="1"/>
            </p:cNvCxnSpPr>
            <p:nvPr/>
          </p:nvCxnSpPr>
          <p:spPr bwMode="auto">
            <a:xfrm>
              <a:off x="2016" y="2624"/>
              <a:ext cx="144" cy="0"/>
            </a:xfrm>
            <a:prstGeom prst="straightConnector1">
              <a:avLst/>
            </a:prstGeom>
            <a:noFill/>
            <a:ln w="38100">
              <a:solidFill>
                <a:srgbClr val="1F497D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51" name="AutoShape 5"/>
            <p:cNvCxnSpPr>
              <a:cxnSpLocks noChangeShapeType="1"/>
              <a:stCxn id="82953" idx="3"/>
              <a:endCxn id="82954" idx="1"/>
            </p:cNvCxnSpPr>
            <p:nvPr/>
          </p:nvCxnSpPr>
          <p:spPr bwMode="auto">
            <a:xfrm>
              <a:off x="3648" y="2624"/>
              <a:ext cx="144" cy="0"/>
            </a:xfrm>
            <a:prstGeom prst="straightConnector1">
              <a:avLst/>
            </a:prstGeom>
            <a:noFill/>
            <a:ln w="38100">
              <a:solidFill>
                <a:srgbClr val="1F497D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05" name="Rectangle 6"/>
            <p:cNvSpPr>
              <a:spLocks noChangeArrowheads="1"/>
            </p:cNvSpPr>
            <p:nvPr/>
          </p:nvSpPr>
          <p:spPr bwMode="auto">
            <a:xfrm>
              <a:off x="528" y="1680"/>
              <a:ext cx="1488" cy="18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dirty="0">
                  <a:solidFill>
                    <a:schemeClr val="bg2"/>
                  </a:solidFill>
                  <a:latin typeface="+mn-lt"/>
                </a:rPr>
                <a:t>What we can </a:t>
              </a:r>
              <a:br>
                <a:rPr lang="en-US" altLang="en-US" dirty="0">
                  <a:solidFill>
                    <a:schemeClr val="bg2"/>
                  </a:solidFill>
                  <a:latin typeface="+mn-lt"/>
                </a:rPr>
              </a:br>
              <a:r>
                <a:rPr lang="en-US" altLang="en-US" dirty="0">
                  <a:solidFill>
                    <a:schemeClr val="bg2"/>
                  </a:solidFill>
                  <a:latin typeface="+mn-lt"/>
                </a:rPr>
                <a:t>Change</a:t>
              </a:r>
            </a:p>
          </p:txBody>
        </p:sp>
        <p:sp>
          <p:nvSpPr>
            <p:cNvPr id="82953" name="Rectangle 7"/>
            <p:cNvSpPr>
              <a:spLocks noChangeArrowheads="1"/>
            </p:cNvSpPr>
            <p:nvPr/>
          </p:nvSpPr>
          <p:spPr bwMode="auto">
            <a:xfrm>
              <a:off x="2160" y="1680"/>
              <a:ext cx="1486" cy="1888"/>
            </a:xfrm>
            <a:prstGeom prst="rect">
              <a:avLst/>
            </a:prstGeom>
            <a:solidFill>
              <a:srgbClr val="F5DEAB"/>
            </a:solidFill>
            <a:ln w="2857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chemeClr val="bg2"/>
                  </a:solidFill>
                  <a:ea typeface="MS PGothic" panose="020B0600070205080204" pitchFamily="34" charset="-128"/>
                </a:rPr>
                <a:t>What we can </a:t>
              </a:r>
              <a:br>
                <a:rPr lang="en-US" altLang="en-US" dirty="0">
                  <a:solidFill>
                    <a:schemeClr val="bg2"/>
                  </a:solidFill>
                  <a:ea typeface="MS PGothic" panose="020B0600070205080204" pitchFamily="34" charset="-128"/>
                </a:rPr>
              </a:br>
              <a:r>
                <a:rPr lang="en-US" altLang="en-US" dirty="0">
                  <a:solidFill>
                    <a:schemeClr val="bg2"/>
                  </a:solidFill>
                  <a:ea typeface="MS PGothic" panose="020B0600070205080204" pitchFamily="34" charset="-128"/>
                </a:rPr>
                <a:t>Observe</a:t>
              </a:r>
            </a:p>
          </p:txBody>
        </p:sp>
        <p:sp>
          <p:nvSpPr>
            <p:cNvPr id="82954" name="Rectangle 8"/>
            <p:cNvSpPr>
              <a:spLocks noChangeArrowheads="1"/>
            </p:cNvSpPr>
            <p:nvPr/>
          </p:nvSpPr>
          <p:spPr bwMode="auto">
            <a:xfrm>
              <a:off x="3792" y="1680"/>
              <a:ext cx="1488" cy="1888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chemeClr val="bg2"/>
                  </a:solidFill>
                  <a:ea typeface="MS PGothic" panose="020B0600070205080204" pitchFamily="34" charset="-128"/>
                </a:rPr>
                <a:t>How </a:t>
              </a:r>
            </a:p>
            <a:p>
              <a:pPr algn="ctr" eaLnBrk="1" hangingPunct="1"/>
              <a:r>
                <a:rPr lang="en-US" altLang="en-US" dirty="0">
                  <a:solidFill>
                    <a:schemeClr val="bg2"/>
                  </a:solidFill>
                  <a:ea typeface="MS PGothic" panose="020B0600070205080204" pitchFamily="34" charset="-128"/>
                </a:rPr>
                <a:t>Players React</a:t>
              </a:r>
            </a:p>
            <a:p>
              <a:pPr algn="ctr" eaLnBrk="1" hangingPunct="1"/>
              <a:r>
                <a:rPr lang="en-US" altLang="en-US" dirty="0">
                  <a:solidFill>
                    <a:schemeClr val="bg2"/>
                  </a:solidFill>
                  <a:ea typeface="MS PGothic" panose="020B0600070205080204" pitchFamily="34" charset="-128"/>
                </a:rPr>
                <a:t>(Emotionally)</a:t>
              </a:r>
            </a:p>
          </p:txBody>
        </p:sp>
      </p:grpSp>
      <p:sp>
        <p:nvSpPr>
          <p:cNvPr id="82947" name="Rectangle 7"/>
          <p:cNvSpPr>
            <a:spLocks noChangeArrowheads="1"/>
          </p:cNvSpPr>
          <p:nvPr/>
        </p:nvSpPr>
        <p:spPr bwMode="auto">
          <a:xfrm>
            <a:off x="904875" y="3684588"/>
            <a:ext cx="176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en-US">
                <a:solidFill>
                  <a:schemeClr val="bg2"/>
                </a:solidFill>
              </a:rPr>
              <a:t>Mechanics</a:t>
            </a:r>
          </a:p>
        </p:txBody>
      </p:sp>
      <p:sp>
        <p:nvSpPr>
          <p:cNvPr id="82948" name="Rectangle 15"/>
          <p:cNvSpPr>
            <a:spLocks noChangeArrowheads="1"/>
          </p:cNvSpPr>
          <p:nvPr/>
        </p:nvSpPr>
        <p:spPr bwMode="auto">
          <a:xfrm>
            <a:off x="3956050" y="3713163"/>
            <a:ext cx="1689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Dynamics</a:t>
            </a:r>
          </a:p>
        </p:txBody>
      </p:sp>
      <p:sp>
        <p:nvSpPr>
          <p:cNvPr id="82949" name="Rectangle 16"/>
          <p:cNvSpPr>
            <a:spLocks noChangeArrowheads="1"/>
          </p:cNvSpPr>
          <p:nvPr/>
        </p:nvSpPr>
        <p:spPr bwMode="auto">
          <a:xfrm>
            <a:off x="6772275" y="3684588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Aesthetics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 bwMode="auto">
          <a:xfrm>
            <a:off x="533400" y="361950"/>
            <a:ext cx="8077200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Robot battle!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381000" y="1200150"/>
            <a:ext cx="46482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ndara" panose="020E0502030303020204" pitchFamily="34" charset="0"/>
                <a:ea typeface="ヒラギノ角ゴ Pro W3" charset="-128"/>
              </a:rPr>
              <a:t>No tanks!</a:t>
            </a:r>
          </a:p>
          <a:p>
            <a:pPr marL="927100" lvl="1" indent="-457200"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Candara" panose="020E0502030303020204" pitchFamily="34" charset="0"/>
                <a:ea typeface="ヒラギノ角ゴ Pro W3" charset="-128"/>
              </a:rPr>
              <a:t>Rules that reference “tanks” now refer to “robots”</a:t>
            </a: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ja-JP" sz="2000" dirty="0" smtClean="0">
                <a:latin typeface="Candara" panose="020E0502030303020204" pitchFamily="34" charset="0"/>
                <a:ea typeface="ヒラギノ角ゴ Pro W3" charset="-128"/>
              </a:rPr>
              <a:t>All robots perform action 1, then all robots perform action 2, etc.</a:t>
            </a:r>
          </a:p>
          <a:p>
            <a:pPr marL="927100" lvl="1" indent="-457200">
              <a:buFont typeface="Wingdings" panose="05000000000000000000" pitchFamily="2" charset="2"/>
              <a:buChar char="§"/>
            </a:pPr>
            <a:r>
              <a:rPr lang="en-US" altLang="ja-JP" sz="1600" dirty="0" smtClean="0">
                <a:latin typeface="Candara" panose="020E0502030303020204" pitchFamily="34" charset="0"/>
                <a:ea typeface="ヒラギノ角ゴ Pro W3" charset="-128"/>
              </a:rPr>
              <a:t>After action 10, loop back to action 1.</a:t>
            </a:r>
          </a:p>
          <a:p>
            <a:pPr marL="927100" lvl="1" indent="-457200">
              <a:buFont typeface="Wingdings" panose="05000000000000000000" pitchFamily="2" charset="2"/>
              <a:buChar char="§"/>
            </a:pPr>
            <a:r>
              <a:rPr lang="en-US" altLang="ja-JP" sz="1600" dirty="0" smtClean="0">
                <a:latin typeface="Candara" panose="020E0502030303020204" pitchFamily="34" charset="0"/>
                <a:ea typeface="ヒラギノ角ゴ Pro W3" charset="-128"/>
              </a:rPr>
              <a:t>Robots without an action skip that phase</a:t>
            </a:r>
            <a:endParaRPr lang="en-US" altLang="ja-JP" sz="1600" dirty="0" smtClean="0">
              <a:latin typeface="Candara" panose="020E0502030303020204" pitchFamily="34" charset="0"/>
              <a:ea typeface="ヒラギノ角ゴ Pro W3" charset="-128"/>
            </a:endParaRPr>
          </a:p>
          <a:p>
            <a:pPr marL="527050" indent="-457200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ndara" panose="020E0502030303020204" pitchFamily="34" charset="0"/>
                <a:ea typeface="ヒラギノ角ゴ Pro W3" charset="-128"/>
              </a:rPr>
              <a:t>Gameplay is completely automatic</a:t>
            </a:r>
          </a:p>
          <a:p>
            <a:pPr marL="927100" lvl="1" indent="-45720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Candara" panose="020E0502030303020204" pitchFamily="34" charset="0"/>
                <a:ea typeface="ヒラギノ角ゴ Pro W3" charset="-128"/>
              </a:rPr>
              <a:t>Keep going until only 1 robot remains!</a:t>
            </a:r>
            <a:endParaRPr lang="en-US" altLang="en-US" sz="1600" dirty="0" smtClean="0">
              <a:latin typeface="Candara" panose="020E0502030303020204" pitchFamily="34" charset="0"/>
              <a:ea typeface="ヒラギノ角ゴ Pro W3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559" y="533400"/>
            <a:ext cx="3934155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A Design Vocabulary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43000" y="2000250"/>
            <a:ext cx="21717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“</a:t>
            </a:r>
            <a:r>
              <a:rPr lang="en-US" altLang="ja-JP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Rules</a:t>
            </a:r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”</a:t>
            </a:r>
            <a:endParaRPr lang="en-US" altLang="en-US" sz="3200">
              <a:solidFill>
                <a:schemeClr val="bg2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905500" y="2000250"/>
            <a:ext cx="2171700" cy="685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“</a:t>
            </a:r>
            <a:r>
              <a:rPr lang="en-US" altLang="ja-JP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Fun</a:t>
            </a:r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”</a:t>
            </a:r>
            <a:endParaRPr lang="en-US" altLang="en-US" sz="3200">
              <a:solidFill>
                <a:schemeClr val="bg2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524250" y="2000250"/>
            <a:ext cx="2171700" cy="685800"/>
          </a:xfrm>
          <a:prstGeom prst="rect">
            <a:avLst/>
          </a:prstGeom>
          <a:solidFill>
            <a:srgbClr val="F5DEAB"/>
          </a:solidFill>
          <a:ln w="28575">
            <a:solidFill>
              <a:srgbClr val="1F497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“</a:t>
            </a:r>
            <a:r>
              <a:rPr lang="en-US" altLang="ja-JP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Activity</a:t>
            </a:r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”</a:t>
            </a:r>
            <a:endParaRPr lang="en-US" altLang="en-US" sz="3200">
              <a:solidFill>
                <a:schemeClr val="bg2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6390" name="AutoShape 6"/>
          <p:cNvCxnSpPr>
            <a:cxnSpLocks noChangeShapeType="1"/>
            <a:stCxn id="16387" idx="3"/>
            <a:endCxn id="16389" idx="1"/>
          </p:cNvCxnSpPr>
          <p:nvPr/>
        </p:nvCxnSpPr>
        <p:spPr bwMode="auto">
          <a:xfrm>
            <a:off x="3327400" y="2343150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1" name="AutoShape 7"/>
          <p:cNvCxnSpPr>
            <a:cxnSpLocks noChangeShapeType="1"/>
            <a:stCxn id="16389" idx="3"/>
            <a:endCxn id="16388" idx="1"/>
          </p:cNvCxnSpPr>
          <p:nvPr/>
        </p:nvCxnSpPr>
        <p:spPr bwMode="auto">
          <a:xfrm>
            <a:off x="5708650" y="2343150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143000" y="2857500"/>
            <a:ext cx="21717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Code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886450" y="2857500"/>
            <a:ext cx="2171700" cy="685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Requirements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505200" y="2857500"/>
            <a:ext cx="2171700" cy="685800"/>
          </a:xfrm>
          <a:prstGeom prst="rect">
            <a:avLst/>
          </a:prstGeom>
          <a:solidFill>
            <a:srgbClr val="F5DEAB"/>
          </a:solidFill>
          <a:ln w="28575">
            <a:solidFill>
              <a:srgbClr val="1F497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Process</a:t>
            </a:r>
          </a:p>
        </p:txBody>
      </p:sp>
      <p:cxnSp>
        <p:nvCxnSpPr>
          <p:cNvPr id="16395" name="AutoShape 11"/>
          <p:cNvCxnSpPr>
            <a:cxnSpLocks noChangeShapeType="1"/>
            <a:stCxn id="16394" idx="3"/>
            <a:endCxn id="16393" idx="1"/>
          </p:cNvCxnSpPr>
          <p:nvPr/>
        </p:nvCxnSpPr>
        <p:spPr bwMode="auto">
          <a:xfrm>
            <a:off x="5689600" y="3200400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AutoShape 12"/>
          <p:cNvCxnSpPr>
            <a:cxnSpLocks noChangeShapeType="1"/>
          </p:cNvCxnSpPr>
          <p:nvPr/>
        </p:nvCxnSpPr>
        <p:spPr bwMode="auto">
          <a:xfrm>
            <a:off x="3327400" y="3206750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A Design Vocabulary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905500" y="2000250"/>
            <a:ext cx="2171700" cy="685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“</a:t>
            </a:r>
            <a:r>
              <a:rPr lang="en-US" altLang="ja-JP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Fun</a:t>
            </a:r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”</a:t>
            </a:r>
            <a:endParaRPr lang="en-US" altLang="en-US" sz="3200">
              <a:solidFill>
                <a:schemeClr val="bg2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524250" y="2000250"/>
            <a:ext cx="2171700" cy="685800"/>
          </a:xfrm>
          <a:prstGeom prst="rect">
            <a:avLst/>
          </a:prstGeom>
          <a:solidFill>
            <a:srgbClr val="F5DEAB"/>
          </a:solidFill>
          <a:ln w="28575">
            <a:solidFill>
              <a:srgbClr val="1F497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“</a:t>
            </a:r>
            <a:r>
              <a:rPr lang="en-US" altLang="ja-JP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Activity</a:t>
            </a:r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”</a:t>
            </a:r>
            <a:endParaRPr lang="en-US" altLang="en-US" sz="3200">
              <a:solidFill>
                <a:schemeClr val="bg2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8437" name="AutoShape 6"/>
          <p:cNvCxnSpPr>
            <a:cxnSpLocks noChangeShapeType="1"/>
            <a:endCxn id="18436" idx="1"/>
          </p:cNvCxnSpPr>
          <p:nvPr/>
        </p:nvCxnSpPr>
        <p:spPr bwMode="auto">
          <a:xfrm>
            <a:off x="3327400" y="2343150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AutoShape 7"/>
          <p:cNvCxnSpPr>
            <a:cxnSpLocks noChangeShapeType="1"/>
            <a:stCxn id="18436" idx="3"/>
            <a:endCxn id="18435" idx="1"/>
          </p:cNvCxnSpPr>
          <p:nvPr/>
        </p:nvCxnSpPr>
        <p:spPr bwMode="auto">
          <a:xfrm>
            <a:off x="5708650" y="2343150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5886450" y="2857500"/>
            <a:ext cx="2171700" cy="685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Requirements</a:t>
            </a: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3505200" y="2857500"/>
            <a:ext cx="2171700" cy="685800"/>
          </a:xfrm>
          <a:prstGeom prst="rect">
            <a:avLst/>
          </a:prstGeom>
          <a:solidFill>
            <a:srgbClr val="F5DEAB"/>
          </a:solidFill>
          <a:ln w="28575">
            <a:solidFill>
              <a:srgbClr val="1F497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Process</a:t>
            </a:r>
          </a:p>
        </p:txBody>
      </p:sp>
      <p:cxnSp>
        <p:nvCxnSpPr>
          <p:cNvPr id="18441" name="AutoShape 11"/>
          <p:cNvCxnSpPr>
            <a:cxnSpLocks noChangeShapeType="1"/>
            <a:stCxn id="18440" idx="3"/>
            <a:endCxn id="18439" idx="1"/>
          </p:cNvCxnSpPr>
          <p:nvPr/>
        </p:nvCxnSpPr>
        <p:spPr bwMode="auto">
          <a:xfrm>
            <a:off x="5689600" y="3200400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AutoShape 12"/>
          <p:cNvCxnSpPr>
            <a:cxnSpLocks noChangeShapeType="1"/>
          </p:cNvCxnSpPr>
          <p:nvPr/>
        </p:nvCxnSpPr>
        <p:spPr bwMode="auto">
          <a:xfrm>
            <a:off x="3327400" y="3206750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3" name="Rectangle 6"/>
          <p:cNvSpPr>
            <a:spLocks noChangeArrowheads="1"/>
          </p:cNvSpPr>
          <p:nvPr/>
        </p:nvSpPr>
        <p:spPr bwMode="auto">
          <a:xfrm>
            <a:off x="1143000" y="2000250"/>
            <a:ext cx="2171700" cy="1543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Mechanics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A Design Vocabulary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905500" y="2000250"/>
            <a:ext cx="2171700" cy="685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“</a:t>
            </a:r>
            <a:r>
              <a:rPr lang="en-US" altLang="ja-JP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Fun</a:t>
            </a:r>
            <a:r>
              <a:rPr lang="ja-JP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”</a:t>
            </a:r>
            <a:endParaRPr lang="en-US" altLang="en-US" sz="3200">
              <a:solidFill>
                <a:schemeClr val="bg2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20484" name="AutoShape 7"/>
          <p:cNvCxnSpPr>
            <a:cxnSpLocks noChangeShapeType="1"/>
            <a:endCxn id="20483" idx="1"/>
          </p:cNvCxnSpPr>
          <p:nvPr/>
        </p:nvCxnSpPr>
        <p:spPr bwMode="auto">
          <a:xfrm>
            <a:off x="5708650" y="2343150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5886450" y="2857500"/>
            <a:ext cx="2171700" cy="685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Requirements</a:t>
            </a:r>
          </a:p>
        </p:txBody>
      </p:sp>
      <p:cxnSp>
        <p:nvCxnSpPr>
          <p:cNvPr id="20486" name="AutoShape 11"/>
          <p:cNvCxnSpPr>
            <a:cxnSpLocks noChangeShapeType="1"/>
            <a:endCxn id="20485" idx="1"/>
          </p:cNvCxnSpPr>
          <p:nvPr/>
        </p:nvCxnSpPr>
        <p:spPr bwMode="auto">
          <a:xfrm>
            <a:off x="5689600" y="3200400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AutoShape 4"/>
          <p:cNvCxnSpPr>
            <a:cxnSpLocks noChangeShapeType="1"/>
            <a:stCxn id="20488" idx="3"/>
            <a:endCxn id="20489" idx="1"/>
          </p:cNvCxnSpPr>
          <p:nvPr/>
        </p:nvCxnSpPr>
        <p:spPr bwMode="auto">
          <a:xfrm>
            <a:off x="3327400" y="2771775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1143000" y="2000250"/>
            <a:ext cx="2171700" cy="1543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Mechanics</a:t>
            </a: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3524250" y="2000250"/>
            <a:ext cx="2171700" cy="1543050"/>
          </a:xfrm>
          <a:prstGeom prst="rect">
            <a:avLst/>
          </a:prstGeom>
          <a:solidFill>
            <a:srgbClr val="F5DEAB"/>
          </a:solidFill>
          <a:ln w="28575">
            <a:solidFill>
              <a:srgbClr val="1F497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43000" y="2000250"/>
            <a:ext cx="2171315" cy="1543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1F497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Mechanics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524442" y="2000250"/>
            <a:ext cx="2171315" cy="1543050"/>
          </a:xfrm>
          <a:prstGeom prst="rect">
            <a:avLst/>
          </a:prstGeom>
          <a:solidFill>
            <a:srgbClr val="F5DEAB"/>
          </a:solidFill>
          <a:ln w="28575">
            <a:solidFill>
              <a:srgbClr val="1F497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Dynamics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905885" y="2000250"/>
            <a:ext cx="2171315" cy="154305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>
            <a:solidFill>
              <a:srgbClr val="1F497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2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Aesthetics</a:t>
            </a:r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>
                <a:latin typeface="Candara" panose="020E0502030303020204" pitchFamily="34" charset="0"/>
                <a:ea typeface="ヒラギノ角ゴ Pro W3" charset="-128"/>
              </a:rPr>
              <a:t>A Design Vocabulary</a:t>
            </a:r>
          </a:p>
        </p:txBody>
      </p:sp>
      <p:cxnSp>
        <p:nvCxnSpPr>
          <p:cNvPr id="22531" name="AutoShape 4"/>
          <p:cNvCxnSpPr>
            <a:cxnSpLocks noChangeShapeType="1"/>
          </p:cNvCxnSpPr>
          <p:nvPr/>
        </p:nvCxnSpPr>
        <p:spPr bwMode="auto">
          <a:xfrm>
            <a:off x="3327400" y="2771775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2" name="AutoShape 5"/>
          <p:cNvCxnSpPr>
            <a:cxnSpLocks noChangeShapeType="1"/>
          </p:cNvCxnSpPr>
          <p:nvPr/>
        </p:nvCxnSpPr>
        <p:spPr bwMode="auto">
          <a:xfrm>
            <a:off x="5708650" y="2771775"/>
            <a:ext cx="184150" cy="0"/>
          </a:xfrm>
          <a:prstGeom prst="straightConnector1">
            <a:avLst/>
          </a:prstGeom>
          <a:noFill/>
          <a:ln w="38100">
            <a:solidFill>
              <a:srgbClr val="1F497D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Recommending A Strate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commending A Strateg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3703</TotalTime>
  <Words>922</Words>
  <Application>Microsoft Office PowerPoint</Application>
  <PresentationFormat>On-screen Show (16:9)</PresentationFormat>
  <Paragraphs>310</Paragraphs>
  <Slides>53</Slides>
  <Notes>37</Notes>
  <HiddenSlides>4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MS PGothic</vt:lpstr>
      <vt:lpstr>Arial</vt:lpstr>
      <vt:lpstr>Arial Narrow</vt:lpstr>
      <vt:lpstr>Calibri</vt:lpstr>
      <vt:lpstr>Candara</vt:lpstr>
      <vt:lpstr>Comic Sans MS</vt:lpstr>
      <vt:lpstr>Geneva</vt:lpstr>
      <vt:lpstr>Times New Roman</vt:lpstr>
      <vt:lpstr>Verdana</vt:lpstr>
      <vt:lpstr>Webdings</vt:lpstr>
      <vt:lpstr>Wingdings</vt:lpstr>
      <vt:lpstr>ヒラギノ角ゴ Pro W3</vt:lpstr>
      <vt:lpstr>Recommending A Strategy</vt:lpstr>
      <vt:lpstr>Us vs. It: MDA in Practice</vt:lpstr>
      <vt:lpstr>The MDA Framework</vt:lpstr>
      <vt:lpstr>What is the relationship? </vt:lpstr>
      <vt:lpstr>A causal flow</vt:lpstr>
      <vt:lpstr>Games As Software</vt:lpstr>
      <vt:lpstr>A Design Vocabulary</vt:lpstr>
      <vt:lpstr>A Design Vocabulary</vt:lpstr>
      <vt:lpstr>A Design Vocabulary</vt:lpstr>
      <vt:lpstr>A Design Vocabulary</vt:lpstr>
      <vt:lpstr>The MDA Framework</vt:lpstr>
      <vt:lpstr>Mechanics</vt:lpstr>
      <vt:lpstr>Dynamics</vt:lpstr>
      <vt:lpstr>Aesthetics</vt:lpstr>
      <vt:lpstr>This is a systems view of games</vt:lpstr>
      <vt:lpstr>The Designer/Player Relationship</vt:lpstr>
      <vt:lpstr>The Player’s Perspective</vt:lpstr>
      <vt:lpstr>The Designer’s Perspective</vt:lpstr>
      <vt:lpstr>Design Exercise: Us vs. It</vt:lpstr>
      <vt:lpstr>PHASE 1: Create Robot AI</vt:lpstr>
      <vt:lpstr>PHASE 2: Destroy it with Tanks!</vt:lpstr>
      <vt:lpstr>The Robot</vt:lpstr>
      <vt:lpstr>The Robot</vt:lpstr>
      <vt:lpstr>The Robot</vt:lpstr>
      <vt:lpstr>The Robot</vt:lpstr>
      <vt:lpstr>PowerPoint Presentation</vt:lpstr>
      <vt:lpstr>PowerPoint Presentation</vt:lpstr>
      <vt:lpstr>The Robot</vt:lpstr>
      <vt:lpstr>The Robot</vt:lpstr>
      <vt:lpstr>The Tanks</vt:lpstr>
      <vt:lpstr>Demo Game</vt:lpstr>
      <vt:lpstr>PowerPoint Presentation</vt:lpstr>
      <vt:lpstr>Questions or Comments?</vt:lpstr>
      <vt:lpstr>Your Mission:</vt:lpstr>
      <vt:lpstr>Program your own Robot</vt:lpstr>
      <vt:lpstr>Battle!</vt:lpstr>
      <vt:lpstr>Battle!</vt:lpstr>
      <vt:lpstr>PowerPoint Presentation</vt:lpstr>
      <vt:lpstr>What Dynamics Create Drama?  </vt:lpstr>
      <vt:lpstr>Dynamics of Drama: </vt:lpstr>
      <vt:lpstr>PowerPoint Presentation</vt:lpstr>
      <vt:lpstr>Iterate Towards Drama</vt:lpstr>
      <vt:lpstr>Add a new feature</vt:lpstr>
      <vt:lpstr>Beta Test at 5:35 </vt:lpstr>
      <vt:lpstr>Iterate Towards Drama</vt:lpstr>
      <vt:lpstr>Add a new feature</vt:lpstr>
      <vt:lpstr>Beta Test at 5:05 </vt:lpstr>
      <vt:lpstr>Drama in Us vs. It</vt:lpstr>
      <vt:lpstr>Discussion</vt:lpstr>
      <vt:lpstr>PowerPoint Presentation</vt:lpstr>
      <vt:lpstr>PowerPoint Presentation</vt:lpstr>
      <vt:lpstr>Summary</vt:lpstr>
      <vt:lpstr>PowerPoint Presentation</vt:lpstr>
      <vt:lpstr>Robot battle!</vt:lpstr>
    </vt:vector>
  </TitlesOfParts>
  <Company>CMP Media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GDC 2005</dc:title>
  <dc:creator>Jamil Moledina</dc:creator>
  <cp:lastModifiedBy>Microsoft account</cp:lastModifiedBy>
  <cp:revision>218</cp:revision>
  <cp:lastPrinted>1904-01-01T00:00:00Z</cp:lastPrinted>
  <dcterms:created xsi:type="dcterms:W3CDTF">2011-01-18T22:56:43Z</dcterms:created>
  <dcterms:modified xsi:type="dcterms:W3CDTF">2025-12-29T20:05:16Z</dcterms:modified>
</cp:coreProperties>
</file>